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drawings/drawing4.xml" ContentType="application/vnd.openxmlformats-officedocument.drawingml.chartshapes+xml"/>
  <Override PartName="/ppt/charts/chart13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11" r:id="rId3"/>
    <p:sldId id="412" r:id="rId4"/>
    <p:sldId id="414" r:id="rId5"/>
    <p:sldId id="425" r:id="rId6"/>
    <p:sldId id="430" r:id="rId7"/>
    <p:sldId id="418" r:id="rId8"/>
    <p:sldId id="429" r:id="rId9"/>
    <p:sldId id="416" r:id="rId10"/>
    <p:sldId id="396" r:id="rId11"/>
    <p:sldId id="424" r:id="rId12"/>
    <p:sldId id="402" r:id="rId13"/>
    <p:sldId id="408" r:id="rId14"/>
    <p:sldId id="421" r:id="rId15"/>
    <p:sldId id="426" r:id="rId1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3BC5C2"/>
    <a:srgbClr val="953735"/>
    <a:srgbClr val="F892F1"/>
    <a:srgbClr val="14CEBC"/>
    <a:srgbClr val="FFFF00"/>
    <a:srgbClr val="9966FF"/>
    <a:srgbClr val="FFCC66"/>
    <a:srgbClr val="45306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80" autoAdjust="0"/>
    <p:restoredTop sz="94376" autoAdjust="0"/>
  </p:normalViewPr>
  <p:slideViewPr>
    <p:cSldViewPr>
      <p:cViewPr varScale="1">
        <p:scale>
          <a:sx n="70" d="100"/>
          <a:sy n="70" d="100"/>
        </p:scale>
        <p:origin x="-4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"/>
    </p:cViewPr>
  </p:sorterViewPr>
  <p:notesViewPr>
    <p:cSldViewPr>
      <p:cViewPr varScale="1">
        <p:scale>
          <a:sx n="52" d="100"/>
          <a:sy n="52" d="100"/>
        </p:scale>
        <p:origin x="-19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443357563713487E-2"/>
          <c:y val="0.13514207315620111"/>
          <c:w val="0.91111111111111109"/>
          <c:h val="0.66010375603672633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Чувашия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"/>
              <c:layout>
                <c:manualLayout>
                  <c:x val="-5.830389828127453E-3"/>
                  <c:y val="2.4495735041785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151949140637265E-3"/>
                  <c:y val="-1.2248060400696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033572027350496E-2"/>
                  <c:y val="7.3487205125356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2879872851593164E-3"/>
                  <c:y val="-7.3487205125356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830389828127453E-3"/>
                  <c:y val="-9.79829401671423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Промышленность</c:v>
                </c:pt>
                <c:pt idx="1">
                  <c:v>Сельское хозяйство</c:v>
                </c:pt>
                <c:pt idx="2">
                  <c:v>Ввод жилья</c:v>
                </c:pt>
                <c:pt idx="3">
                  <c:v>Инвестиции </c:v>
                </c:pt>
                <c:pt idx="4">
                  <c:v>Розничная торговля</c:v>
                </c:pt>
                <c:pt idx="5">
                  <c:v>Реальная зарплата</c:v>
                </c:pt>
              </c:strCache>
            </c:strRef>
          </c:cat>
          <c:val>
            <c:numRef>
              <c:f>Sheet1!$B$2:$G$2</c:f>
              <c:numCache>
                <c:formatCode>0.0</c:formatCode>
                <c:ptCount val="6"/>
                <c:pt idx="0">
                  <c:v>115.6</c:v>
                </c:pt>
                <c:pt idx="1">
                  <c:v>100.5</c:v>
                </c:pt>
                <c:pt idx="2">
                  <c:v>105.1</c:v>
                </c:pt>
                <c:pt idx="3">
                  <c:v>159.5</c:v>
                </c:pt>
                <c:pt idx="4">
                  <c:v>110.1</c:v>
                </c:pt>
                <c:pt idx="5">
                  <c:v>113.5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Россия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7491169484382358E-2"/>
                  <c:y val="2.4495735041785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660779656254906E-2"/>
                  <c:y val="9.7982940167141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2879872851593164E-3"/>
                  <c:y val="9.7982940167141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745584742191179E-3"/>
                  <c:y val="4.89914700835714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203182199223042E-2"/>
                  <c:y val="2.4495735041785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3727923710954828E-3"/>
                  <c:y val="1.2247867520892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8303898281273463E-3"/>
                  <c:y val="4.89914700835705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Промышленность</c:v>
                </c:pt>
                <c:pt idx="1">
                  <c:v>Сельское хозяйство</c:v>
                </c:pt>
                <c:pt idx="2">
                  <c:v>Ввод жилья</c:v>
                </c:pt>
                <c:pt idx="3">
                  <c:v>Инвестиции </c:v>
                </c:pt>
                <c:pt idx="4">
                  <c:v>Розничная торговля</c:v>
                </c:pt>
                <c:pt idx="5">
                  <c:v>Реальная зарплата</c:v>
                </c:pt>
              </c:strCache>
            </c:strRef>
          </c:cat>
          <c:val>
            <c:numRef>
              <c:f>Sheet1!$B$3:$G$3</c:f>
              <c:numCache>
                <c:formatCode>0.0</c:formatCode>
                <c:ptCount val="6"/>
                <c:pt idx="0">
                  <c:v>103.1</c:v>
                </c:pt>
                <c:pt idx="1">
                  <c:v>104.2</c:v>
                </c:pt>
                <c:pt idx="2">
                  <c:v>101.9</c:v>
                </c:pt>
                <c:pt idx="3">
                  <c:v>110.2</c:v>
                </c:pt>
                <c:pt idx="4">
                  <c:v>107.1</c:v>
                </c:pt>
                <c:pt idx="5">
                  <c:v>110.7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4"/>
        <c:overlap val="-9"/>
        <c:axId val="124528128"/>
        <c:axId val="146105856"/>
      </c:barChart>
      <c:catAx>
        <c:axId val="12452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baseline="0">
                <a:latin typeface="Arial" pitchFamily="34" charset="0"/>
              </a:defRPr>
            </a:pPr>
            <a:endParaRPr lang="ru-RU"/>
          </a:p>
        </c:txPr>
        <c:crossAx val="14610585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46105856"/>
        <c:scaling>
          <c:orientation val="minMax"/>
          <c:min val="50"/>
        </c:scaling>
        <c:delete val="0"/>
        <c:axPos val="l"/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aseline="0"/>
            </a:pPr>
            <a:endParaRPr lang="ru-RU"/>
          </a:p>
        </c:txPr>
        <c:crossAx val="124528128"/>
        <c:crosses val="autoZero"/>
        <c:crossBetween val="between"/>
        <c:majorUnit val="20"/>
      </c:valAx>
    </c:plotArea>
    <c:legend>
      <c:legendPos val="tr"/>
      <c:layout>
        <c:manualLayout>
          <c:xMode val="edge"/>
          <c:yMode val="edge"/>
          <c:x val="0.80262305565680947"/>
          <c:y val="0.16239367737983168"/>
          <c:w val="0.12886986386269295"/>
          <c:h val="0.11660958734917992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0"/>
    <c:view3D>
      <c:rotX val="20"/>
      <c:rotY val="10"/>
      <c:depthPercent val="6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935727742621405E-2"/>
          <c:y val="3.8515535310891386E-2"/>
          <c:w val="0.82294903425332722"/>
          <c:h val="0.643124837980965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Номинальная заработная плата</c:v>
                </c:pt>
              </c:strCache>
            </c:strRef>
          </c:tx>
          <c:spPr>
            <a:effectLst>
              <a:outerShdw blurRad="25400" dist="23000" dir="3600000" rotWithShape="0">
                <a:srgbClr val="DEAE00">
                  <a:lumMod val="40000"/>
                  <a:lumOff val="60000"/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2926383419992384E-2"/>
                  <c:y val="-3.0571788319816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404907975460124E-2"/>
                  <c:y val="-3.2923627368978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Январь-июнь 2011 г. </c:v>
                </c:pt>
                <c:pt idx="1">
                  <c:v>Январь-июнь 2012 г. 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 formatCode="0.0">
                  <c:v>112.1</c:v>
                </c:pt>
                <c:pt idx="1">
                  <c:v>116.9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Реальная заработная плата</c:v>
                </c:pt>
              </c:strCache>
            </c:strRef>
          </c:tx>
          <c:spPr>
            <a:gradFill>
              <a:gsLst>
                <a:gs pos="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path path="circle">
                <a:fillToRect l="100000" t="100000"/>
              </a:path>
            </a:gradFill>
          </c:spPr>
          <c:invertIfNegative val="0"/>
          <c:dLbls>
            <c:dLbl>
              <c:idx val="0"/>
              <c:layout>
                <c:manualLayout>
                  <c:x val="1.0668158433297548E-3"/>
                  <c:y val="-2.5868792356404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269231261624897E-2"/>
                  <c:y val="-1.4110284042513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Январь-июнь 2011 г. </c:v>
                </c:pt>
                <c:pt idx="1">
                  <c:v>Январь-июнь 2012 г. 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 formatCode="0.0">
                  <c:v>101.7</c:v>
                </c:pt>
                <c:pt idx="1">
                  <c:v>113.5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Реальные располагаемые денежные доходы</c:v>
                </c:pt>
              </c:strCache>
            </c:strRef>
          </c:tx>
          <c:spPr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100000">
                  <a:srgbClr val="00B050"/>
                </a:gs>
              </a:gsLst>
              <a:path path="circle">
                <a:fillToRect l="100000" t="100000"/>
              </a:path>
            </a:gradFill>
          </c:spPr>
          <c:invertIfNegative val="0"/>
          <c:dLbls>
            <c:dLbl>
              <c:idx val="0"/>
              <c:layout>
                <c:manualLayout>
                  <c:x val="3.2208588957055216E-2"/>
                  <c:y val="-2.3516876692127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208588957055216E-2"/>
                  <c:y val="-2.8220252030552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Январь-июнь 2011 г. </c:v>
                </c:pt>
                <c:pt idx="1">
                  <c:v>Январь-июнь 2012 г. 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 formatCode="0.0">
                  <c:v>99.6</c:v>
                </c:pt>
                <c:pt idx="1">
                  <c:v>109.1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2816768"/>
        <c:axId val="162818304"/>
        <c:axId val="0"/>
      </c:bar3DChart>
      <c:catAx>
        <c:axId val="16281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b="1"/>
            </a:pPr>
            <a:endParaRPr lang="ru-RU"/>
          </a:p>
        </c:txPr>
        <c:crossAx val="162818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2818304"/>
        <c:scaling>
          <c:orientation val="minMax"/>
          <c:max val="115"/>
          <c:min val="9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62816768"/>
        <c:crosses val="autoZero"/>
        <c:crossBetween val="between"/>
        <c:majorUnit val="5"/>
      </c:valAx>
      <c:spPr>
        <a:noFill/>
        <a:ln w="25383">
          <a:noFill/>
        </a:ln>
      </c:spPr>
    </c:plotArea>
    <c:legend>
      <c:legendPos val="b"/>
      <c:layout>
        <c:manualLayout>
          <c:xMode val="edge"/>
          <c:yMode val="edge"/>
          <c:x val="0.19678451686399434"/>
          <c:y val="0.82459800762878199"/>
          <c:w val="0.6279237708968568"/>
          <c:h val="0.1636440395511609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37926509186411E-2"/>
          <c:y val="3.3179376674196695E-2"/>
          <c:w val="0.91338429571303559"/>
          <c:h val="0.703134065350763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 (2011 г.)</c:v>
                </c:pt>
              </c:strCache>
            </c:strRef>
          </c:tx>
          <c:spPr>
            <a:ln w="41275"/>
          </c:spPr>
          <c:dLbls>
            <c:dLbl>
              <c:idx val="6"/>
              <c:layout>
                <c:manualLayout>
                  <c:x val="-5.4187554680664919E-2"/>
                  <c:y val="2.46182137169944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7798665791776027E-2"/>
                  <c:y val="4.1765228246244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102.37</c:v>
                </c:pt>
                <c:pt idx="1">
                  <c:v>103.17</c:v>
                </c:pt>
                <c:pt idx="2">
                  <c:v>103.81</c:v>
                </c:pt>
                <c:pt idx="3">
                  <c:v>104.26</c:v>
                </c:pt>
                <c:pt idx="4">
                  <c:v>104.76</c:v>
                </c:pt>
                <c:pt idx="5">
                  <c:v>105</c:v>
                </c:pt>
                <c:pt idx="6">
                  <c:v>104.99</c:v>
                </c:pt>
                <c:pt idx="7">
                  <c:v>104.74</c:v>
                </c:pt>
                <c:pt idx="8">
                  <c:v>104.7</c:v>
                </c:pt>
                <c:pt idx="9">
                  <c:v>105.2</c:v>
                </c:pt>
                <c:pt idx="10">
                  <c:v>105.64</c:v>
                </c:pt>
                <c:pt idx="11">
                  <c:v>106.1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Чувашская Республика (2011 г.)</c:v>
                </c:pt>
              </c:strCache>
            </c:strRef>
          </c:tx>
          <c:spPr>
            <a:ln w="41275"/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102.74</c:v>
                </c:pt>
                <c:pt idx="1">
                  <c:v>103.84</c:v>
                </c:pt>
                <c:pt idx="2">
                  <c:v>104.48</c:v>
                </c:pt>
                <c:pt idx="3">
                  <c:v>104.89</c:v>
                </c:pt>
                <c:pt idx="4">
                  <c:v>105.16</c:v>
                </c:pt>
                <c:pt idx="5">
                  <c:v>105.29</c:v>
                </c:pt>
                <c:pt idx="6">
                  <c:v>105.06</c:v>
                </c:pt>
                <c:pt idx="7">
                  <c:v>104.88</c:v>
                </c:pt>
                <c:pt idx="8">
                  <c:v>104.83</c:v>
                </c:pt>
                <c:pt idx="9">
                  <c:v>105.58</c:v>
                </c:pt>
                <c:pt idx="10">
                  <c:v>105.84</c:v>
                </c:pt>
                <c:pt idx="11">
                  <c:v>106.15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Российская Федерация (2012 г.)</c:v>
                </c:pt>
              </c:strCache>
            </c:strRef>
          </c:tx>
          <c:spPr>
            <a:ln w="41275"/>
          </c:spPr>
          <c:dLbls>
            <c:dLbl>
              <c:idx val="6"/>
              <c:layout>
                <c:manualLayout>
                  <c:x val="-3.0576443569553805E-2"/>
                  <c:y val="3.17217839993086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Лист1!$D$2:$D$13</c:f>
              <c:numCache>
                <c:formatCode>0.0</c:formatCode>
                <c:ptCount val="12"/>
                <c:pt idx="0">
                  <c:v>100.5</c:v>
                </c:pt>
                <c:pt idx="1">
                  <c:v>100.87</c:v>
                </c:pt>
                <c:pt idx="2">
                  <c:v>101.46</c:v>
                </c:pt>
                <c:pt idx="3">
                  <c:v>101.77</c:v>
                </c:pt>
                <c:pt idx="4">
                  <c:v>102.3</c:v>
                </c:pt>
                <c:pt idx="5">
                  <c:v>103.2</c:v>
                </c:pt>
                <c:pt idx="6">
                  <c:v>104.5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Чувашская Республика (2012 г.)</c:v>
                </c:pt>
              </c:strCache>
            </c:strRef>
          </c:tx>
          <c:spPr>
            <a:ln w="41275"/>
          </c:spPr>
          <c:dLbls>
            <c:dLbl>
              <c:idx val="6"/>
              <c:layout>
                <c:manualLayout>
                  <c:x val="-2.373580806614391E-2"/>
                  <c:y val="4.60251372374150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Лист1!$E$2:$E$13</c:f>
              <c:numCache>
                <c:formatCode>0.0</c:formatCode>
                <c:ptCount val="12"/>
                <c:pt idx="0">
                  <c:v>100.5</c:v>
                </c:pt>
                <c:pt idx="1">
                  <c:v>100.48</c:v>
                </c:pt>
                <c:pt idx="2">
                  <c:v>101.11</c:v>
                </c:pt>
                <c:pt idx="3">
                  <c:v>101.12</c:v>
                </c:pt>
                <c:pt idx="4">
                  <c:v>101.92</c:v>
                </c:pt>
                <c:pt idx="5">
                  <c:v>102.8</c:v>
                </c:pt>
                <c:pt idx="6">
                  <c:v>103.9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331520"/>
        <c:axId val="166333056"/>
      </c:lineChart>
      <c:catAx>
        <c:axId val="16633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6333056"/>
        <c:crosses val="autoZero"/>
        <c:auto val="1"/>
        <c:lblAlgn val="ctr"/>
        <c:lblOffset val="100"/>
        <c:noMultiLvlLbl val="0"/>
      </c:catAx>
      <c:valAx>
        <c:axId val="166333056"/>
        <c:scaling>
          <c:orientation val="minMax"/>
          <c:max val="107"/>
          <c:min val="100"/>
        </c:scaling>
        <c:delete val="0"/>
        <c:axPos val="l"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6331520"/>
        <c:crosses val="autoZero"/>
        <c:crossBetween val="between"/>
        <c:majorUnit val="1"/>
        <c:minorUnit val="1"/>
      </c:valAx>
    </c:plotArea>
    <c:legend>
      <c:legendPos val="b"/>
      <c:layout>
        <c:manualLayout>
          <c:xMode val="edge"/>
          <c:yMode val="edge"/>
          <c:x val="5.8541666666666679E-2"/>
          <c:y val="0.89502719727047875"/>
          <c:w val="0.92041666666666633"/>
          <c:h val="9.0275422613861622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3.105590062111801E-3"/>
          <c:y val="7.6013513513513514E-2"/>
          <c:w val="0.77950310559006208"/>
          <c:h val="0.65282997872866777"/>
        </c:manualLayout>
      </c:layout>
      <c:barChart>
        <c:barDir val="col"/>
        <c:grouping val="percentStacked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Покупка товаров и оплата услуг</c:v>
                </c:pt>
              </c:strCache>
            </c:strRef>
          </c:tx>
          <c:spPr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100000">
                  <a:srgbClr val="00B050"/>
                </a:gs>
              </a:gsLst>
              <a:path path="circle">
                <a:fillToRect l="50000" t="50000" r="50000" b="50000"/>
              </a:path>
            </a:gradFill>
            <a:ln w="11451">
              <a:solidFill>
                <a:schemeClr val="tx1"/>
              </a:solidFill>
              <a:prstDash val="solid"/>
            </a:ln>
          </c:spPr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smtClean="0"/>
                      <a:t>7</a:t>
                    </a:r>
                    <a:r>
                      <a:rPr lang="en-US" b="1" smtClean="0"/>
                      <a:t>8,3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smtClean="0"/>
                      <a:t>7</a:t>
                    </a:r>
                    <a:r>
                      <a:rPr lang="en-US" b="1" smtClean="0"/>
                      <a:t>9,2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 i="0" baseline="0">
                    <a:latin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I полугодие 2011 г.</c:v>
                </c:pt>
                <c:pt idx="1">
                  <c:v>I полугодие 2012 г.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58.3</c:v>
                </c:pt>
                <c:pt idx="1">
                  <c:v>59.2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Покупка валюты</c:v>
                </c:pt>
              </c:strCache>
            </c:strRef>
          </c:tx>
          <c:spPr>
            <a:gradFill>
              <a:gsLst>
                <a:gs pos="0">
                  <a:srgbClr val="CCFFFF"/>
                </a:gs>
                <a:gs pos="50000">
                  <a:srgbClr val="99CCFF"/>
                </a:gs>
                <a:gs pos="100000">
                  <a:srgbClr val="CCFFFF"/>
                </a:gs>
              </a:gsLst>
              <a:lin ang="5400000" scaled="1"/>
            </a:gradFill>
            <a:ln w="11451">
              <a:solidFill>
                <a:schemeClr val="tx1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-0.10354015987818804"/>
                  <c:y val="-2.16082161583858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35401598781880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gradFill>
                <a:gsLst>
                  <a:gs pos="0">
                    <a:schemeClr val="accent2">
                      <a:lumMod val="0"/>
                      <a:lumOff val="100000"/>
                      <a:alpha val="0"/>
                    </a:schemeClr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path path="circle">
                  <a:fillToRect l="100000" t="100000"/>
                </a:path>
              </a:gradFill>
            </c:spPr>
            <c:txPr>
              <a:bodyPr/>
              <a:lstStyle/>
              <a:p>
                <a:pPr>
                  <a:defRPr b="1" i="0" baseline="0">
                    <a:latin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I полугодие 2011 г.</c:v>
                </c:pt>
                <c:pt idx="1">
                  <c:v>I полугодие 2012 г.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1.7</c:v>
                </c:pt>
                <c:pt idx="1">
                  <c:v>2.2999999999999998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Оплата платежей и взносов</c:v>
                </c:pt>
              </c:strCache>
            </c:strRef>
          </c:tx>
          <c:spPr>
            <a:gradFill>
              <a:gsLst>
                <a:gs pos="0">
                  <a:srgbClr val="FFFF00"/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5400000" scaled="1"/>
            </a:gradFill>
            <a:ln w="11451">
              <a:solidFill>
                <a:schemeClr val="tx1"/>
              </a:solidFill>
              <a:prstDash val="solid"/>
            </a:ln>
          </c:spPr>
          <c:invertIfNegative val="1"/>
          <c:dLbls>
            <c:txPr>
              <a:bodyPr/>
              <a:lstStyle/>
              <a:p>
                <a:pPr>
                  <a:defRPr b="1" i="0" baseline="0">
                    <a:latin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I полугодие 2011 г.</c:v>
                </c:pt>
                <c:pt idx="1">
                  <c:v>I полугодие 2012 г.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8.9</c:v>
                </c:pt>
                <c:pt idx="1">
                  <c:v>7.5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Сбережения</c:v>
                </c:pt>
              </c:strCache>
            </c:strRef>
          </c:tx>
          <c:spPr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1"/>
            </a:gradFill>
            <a:ln w="11451">
              <a:solidFill>
                <a:schemeClr val="tx1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-4.5679482299200609E-3"/>
                  <c:y val="1.2964759551597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658545869813475E-2"/>
                  <c:y val="-4.32164323167716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 i="0" baseline="0">
                    <a:latin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I полугодие 2011 г.</c:v>
                </c:pt>
                <c:pt idx="1">
                  <c:v>I полугодие 2012 г.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10.5</c:v>
                </c:pt>
                <c:pt idx="1">
                  <c:v>11.5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overlap val="100"/>
        <c:serLines>
          <c:spPr>
            <a:ln w="11451">
              <a:solidFill>
                <a:schemeClr val="tx1"/>
              </a:solidFill>
              <a:prstDash val="solid"/>
            </a:ln>
          </c:spPr>
        </c:serLines>
        <c:axId val="165961728"/>
        <c:axId val="165963264"/>
      </c:barChart>
      <c:catAx>
        <c:axId val="165961728"/>
        <c:scaling>
          <c:orientation val="minMax"/>
        </c:scaling>
        <c:delete val="1"/>
        <c:axPos val="b"/>
        <c:numFmt formatCode="General" sourceLinked="1"/>
        <c:majorTickMark val="cross"/>
        <c:minorTickMark val="cross"/>
        <c:tickLblPos val="nextTo"/>
        <c:crossAx val="165963264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165963264"/>
        <c:scaling>
          <c:orientation val="minMax"/>
          <c:min val="0"/>
        </c:scaling>
        <c:delete val="1"/>
        <c:axPos val="l"/>
        <c:numFmt formatCode="0%" sourceLinked="1"/>
        <c:majorTickMark val="cross"/>
        <c:minorTickMark val="cross"/>
        <c:tickLblPos val="none"/>
        <c:crossAx val="165961728"/>
        <c:crosses val="autoZero"/>
        <c:crossBetween val="between"/>
      </c:valAx>
      <c:spPr>
        <a:noFill/>
        <a:ln w="22901">
          <a:solidFill>
            <a:schemeClr val="accent1">
              <a:lumMod val="7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79544344166724112"/>
          <c:y val="7.9148173493218246E-2"/>
          <c:w val="0.19542066187291871"/>
          <c:h val="0.80920826380157118"/>
        </c:manualLayout>
      </c:layout>
      <c:overlay val="1"/>
      <c:spPr>
        <a:gradFill rotWithShape="0">
          <a:gsLst>
            <a:gs pos="0">
              <a:srgbClr val="FFFFFF"/>
            </a:gs>
            <a:gs pos="50000">
              <a:srgbClr val="FFFF99"/>
            </a:gs>
            <a:gs pos="100000">
              <a:srgbClr val="FFFFFF"/>
            </a:gs>
          </a:gsLst>
          <a:lin ang="5400000" scaled="1"/>
        </a:gradFill>
        <a:ln w="2863">
          <a:solidFill>
            <a:schemeClr val="tx2">
              <a:lumMod val="75000"/>
            </a:schemeClr>
          </a:solidFill>
          <a:prstDash val="solid"/>
        </a:ln>
      </c:spPr>
      <c:txPr>
        <a:bodyPr/>
        <a:lstStyle/>
        <a:p>
          <a:pPr>
            <a:defRPr sz="1700" b="0" i="0" u="none" strike="noStrike" baseline="0">
              <a:solidFill>
                <a:schemeClr val="tx1"/>
              </a:solidFill>
              <a:latin typeface="Arial" pitchFamily="34" charset="0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16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1.1389521640091116E-3"/>
          <c:y val="4.3165467625899283E-2"/>
          <c:w val="0.98291571753986329"/>
          <c:h val="0.59271221517789952"/>
        </c:manualLayout>
      </c:layout>
      <c:barChart>
        <c:barDir val="col"/>
        <c:grouping val="clustered"/>
        <c:varyColors val="1"/>
        <c:ser>
          <c:idx val="3"/>
          <c:order val="0"/>
          <c:tx>
            <c:strRef>
              <c:f>Sheet1!$A$2</c:f>
              <c:strCache>
                <c:ptCount val="1"/>
                <c:pt idx="0">
                  <c:v>на 01.01.2012 г.</c:v>
                </c:pt>
              </c:strCache>
            </c:strRef>
          </c:tx>
          <c:spPr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5400000" scaled="1"/>
            </a:gradFill>
            <a:ln w="11489">
              <a:solidFill>
                <a:schemeClr val="accent6">
                  <a:lumMod val="75000"/>
                </a:schemeClr>
              </a:solidFill>
              <a:prstDash val="solid"/>
            </a:ln>
          </c:spPr>
          <c:invertIfNegative val="1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Порецкий</c:v>
                </c:pt>
                <c:pt idx="1">
                  <c:v>г.Шумерля</c:v>
                </c:pt>
                <c:pt idx="2">
                  <c:v>Мариинско-Посадский</c:v>
                </c:pt>
                <c:pt idx="3">
                  <c:v>г.Чебоксары</c:v>
                </c:pt>
                <c:pt idx="4">
                  <c:v>Чебоксарский</c:v>
                </c:pt>
                <c:pt idx="5">
                  <c:v>г. Канаш</c:v>
                </c:pt>
                <c:pt idx="6">
                  <c:v>г. Новочебоксарск</c:v>
                </c:pt>
                <c:pt idx="7">
                  <c:v>Вурнарский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1.32</c:v>
                </c:pt>
                <c:pt idx="1">
                  <c:v>1.27</c:v>
                </c:pt>
                <c:pt idx="2">
                  <c:v>1.35</c:v>
                </c:pt>
                <c:pt idx="3">
                  <c:v>1.33</c:v>
                </c:pt>
                <c:pt idx="4">
                  <c:v>1.25</c:v>
                </c:pt>
                <c:pt idx="5">
                  <c:v>1.01</c:v>
                </c:pt>
                <c:pt idx="6">
                  <c:v>1.0900000000000001</c:v>
                </c:pt>
                <c:pt idx="7">
                  <c:v>0.87</c:v>
                </c:pt>
              </c:numCache>
            </c:numRef>
          </c:val>
        </c:ser>
        <c:ser>
          <c:idx val="4"/>
          <c:order val="1"/>
          <c:tx>
            <c:strRef>
              <c:f>Sheet1!$A$3</c:f>
              <c:strCache>
                <c:ptCount val="1"/>
                <c:pt idx="0">
                  <c:v>на 01.07.2012 г.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1489">
              <a:solidFill>
                <a:schemeClr val="accent5">
                  <a:lumMod val="75000"/>
                </a:schemeClr>
              </a:solidFill>
              <a:prstDash val="solid"/>
            </a:ln>
          </c:spPr>
          <c:invertIfNegative val="1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Порецкий</c:v>
                </c:pt>
                <c:pt idx="1">
                  <c:v>г.Шумерля</c:v>
                </c:pt>
                <c:pt idx="2">
                  <c:v>Мариинско-Посадский</c:v>
                </c:pt>
                <c:pt idx="3">
                  <c:v>г.Чебоксары</c:v>
                </c:pt>
                <c:pt idx="4">
                  <c:v>Чебоксарский</c:v>
                </c:pt>
                <c:pt idx="5">
                  <c:v>г. Канаш</c:v>
                </c:pt>
                <c:pt idx="6">
                  <c:v>г. Новочебоксарск</c:v>
                </c:pt>
                <c:pt idx="7">
                  <c:v>Вурнарский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1.29</c:v>
                </c:pt>
                <c:pt idx="1">
                  <c:v>1.18</c:v>
                </c:pt>
                <c:pt idx="2">
                  <c:v>1.1399999999999999</c:v>
                </c:pt>
                <c:pt idx="3">
                  <c:v>1.07</c:v>
                </c:pt>
                <c:pt idx="4">
                  <c:v>0.99</c:v>
                </c:pt>
                <c:pt idx="5">
                  <c:v>0.9</c:v>
                </c:pt>
                <c:pt idx="6">
                  <c:v>0.85</c:v>
                </c:pt>
                <c:pt idx="7">
                  <c:v>0.84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-2"/>
        <c:axId val="162991488"/>
        <c:axId val="163023488"/>
      </c:barChart>
      <c:catAx>
        <c:axId val="162991488"/>
        <c:scaling>
          <c:orientation val="minMax"/>
        </c:scaling>
        <c:delete val="0"/>
        <c:axPos val="b"/>
        <c:numFmt formatCode="General" sourceLinked="1"/>
        <c:majorTickMark val="out"/>
        <c:minorTickMark val="cross"/>
        <c:tickLblPos val="nextTo"/>
        <c:spPr>
          <a:ln w="2872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163023488"/>
        <c:crosses val="autoZero"/>
        <c:auto val="1"/>
        <c:lblAlgn val="ctr"/>
        <c:lblOffset val="100"/>
        <c:tickMarkSkip val="1"/>
        <c:noMultiLvlLbl val="1"/>
      </c:catAx>
      <c:valAx>
        <c:axId val="163023488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one"/>
        <c:crossAx val="162991488"/>
        <c:crosses val="autoZero"/>
        <c:crossBetween val="between"/>
      </c:valAx>
      <c:spPr>
        <a:noFill/>
        <a:ln w="22979">
          <a:noFill/>
        </a:ln>
      </c:spPr>
    </c:plotArea>
    <c:legend>
      <c:legendPos val="b"/>
      <c:overlay val="1"/>
      <c:spPr>
        <a:noFill/>
        <a:ln w="22979">
          <a:noFill/>
        </a:ln>
      </c:spPr>
    </c:legend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1600" b="0" i="0" u="none" strike="noStrike" baseline="0">
          <a:solidFill>
            <a:schemeClr val="tx1"/>
          </a:solidFill>
          <a:latin typeface="Arial" pitchFamily="34" charset="0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7.4630272417548341E-2"/>
          <c:y val="4.0936721852428651E-2"/>
          <c:w val="0.9442105263157895"/>
          <c:h val="0.65878378378378377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gradFill rotWithShape="0">
              <a:gsLst>
                <a:gs pos="0">
                  <a:srgbClr val="CCFFCC"/>
                </a:gs>
                <a:gs pos="100000">
                  <a:srgbClr val="808080"/>
                </a:gs>
              </a:gsLst>
              <a:lin ang="0" scaled="1"/>
            </a:gradFill>
            <a:ln w="11315">
              <a:solidFill>
                <a:srgbClr val="969696"/>
              </a:solidFill>
              <a:prstDash val="solid"/>
            </a:ln>
          </c:spPr>
          <c:invertIfNegative val="1"/>
          <c:dPt>
            <c:idx val="0"/>
            <c:invertIfNegative val="1"/>
            <c:bubble3D val="0"/>
            <c:spPr>
              <a:gradFill rotWithShape="0">
                <a:gsLst>
                  <a:gs pos="0">
                    <a:srgbClr val="00CCFF"/>
                  </a:gs>
                  <a:gs pos="100000">
                    <a:srgbClr val="808080"/>
                  </a:gs>
                </a:gsLst>
                <a:lin ang="0" scaled="1"/>
              </a:gradFill>
              <a:ln w="11315">
                <a:solidFill>
                  <a:srgbClr val="969696"/>
                </a:solidFill>
                <a:prstDash val="solid"/>
              </a:ln>
            </c:spPr>
          </c:dPt>
          <c:dPt>
            <c:idx val="1"/>
            <c:invertIfNegative val="1"/>
            <c:bubble3D val="0"/>
            <c:spPr>
              <a:gradFill rotWithShape="0">
                <a:gsLst>
                  <a:gs pos="0">
                    <a:srgbClr val="FFFF00"/>
                  </a:gs>
                  <a:gs pos="100000">
                    <a:srgbClr val="FF6600"/>
                  </a:gs>
                </a:gsLst>
                <a:lin ang="0" scaled="1"/>
              </a:gradFill>
              <a:ln w="11315">
                <a:solidFill>
                  <a:srgbClr val="969696"/>
                </a:solidFill>
                <a:prstDash val="solid"/>
              </a:ln>
            </c:spPr>
          </c:dPt>
          <c:dLbls>
            <c:dLbl>
              <c:idx val="2"/>
              <c:layout>
                <c:manualLayout>
                  <c:x val="1.432921449277063E-2"/>
                  <c:y val="-3.007615223451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03045014493944E-2"/>
                  <c:y val="-6.94065051565754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432921449277063E-3"/>
                  <c:y val="-1.6194851203200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2.865842898554126E-3"/>
                  <c:y val="9.25420068754339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0"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Sheet1!$A$1:$O$1</c:f>
              <c:strCache>
                <c:ptCount val="15"/>
                <c:pt idx="0">
                  <c:v>Россия</c:v>
                </c:pt>
                <c:pt idx="1">
                  <c:v>Чувашия</c:v>
                </c:pt>
                <c:pt idx="2">
                  <c:v>Пензенская </c:v>
                </c:pt>
                <c:pt idx="3">
                  <c:v>Марий Эл</c:v>
                </c:pt>
                <c:pt idx="4">
                  <c:v>Татарстан</c:v>
                </c:pt>
                <c:pt idx="5">
                  <c:v>Башкортостан</c:v>
                </c:pt>
                <c:pt idx="6">
                  <c:v>Удмуртия </c:v>
                </c:pt>
                <c:pt idx="7">
                  <c:v>Саратовская </c:v>
                </c:pt>
                <c:pt idx="8">
                  <c:v>Нижегородская </c:v>
                </c:pt>
                <c:pt idx="9">
                  <c:v>Оренбургская </c:v>
                </c:pt>
                <c:pt idx="10">
                  <c:v>Кировская </c:v>
                </c:pt>
                <c:pt idx="11">
                  <c:v>Ульяновская</c:v>
                </c:pt>
                <c:pt idx="12">
                  <c:v>Пермский край</c:v>
                </c:pt>
                <c:pt idx="13">
                  <c:v>Самарская</c:v>
                </c:pt>
                <c:pt idx="14">
                  <c:v>Мордовия</c:v>
                </c:pt>
              </c:strCache>
            </c:strRef>
          </c:cat>
          <c:val>
            <c:numRef>
              <c:f>Sheet1!$A$2:$O$2</c:f>
              <c:numCache>
                <c:formatCode>General</c:formatCode>
                <c:ptCount val="15"/>
                <c:pt idx="0">
                  <c:v>103.1</c:v>
                </c:pt>
                <c:pt idx="1">
                  <c:v>115.6</c:v>
                </c:pt>
                <c:pt idx="2">
                  <c:v>110.5</c:v>
                </c:pt>
                <c:pt idx="3">
                  <c:v>109.2</c:v>
                </c:pt>
                <c:pt idx="4">
                  <c:v>106.4</c:v>
                </c:pt>
                <c:pt idx="5">
                  <c:v>106.3</c:v>
                </c:pt>
                <c:pt idx="6">
                  <c:v>106.2</c:v>
                </c:pt>
                <c:pt idx="7">
                  <c:v>104.7</c:v>
                </c:pt>
                <c:pt idx="8">
                  <c:v>103.9</c:v>
                </c:pt>
                <c:pt idx="9">
                  <c:v>102.3</c:v>
                </c:pt>
                <c:pt idx="10">
                  <c:v>102</c:v>
                </c:pt>
                <c:pt idx="11">
                  <c:v>101.8</c:v>
                </c:pt>
                <c:pt idx="12">
                  <c:v>101.1</c:v>
                </c:pt>
                <c:pt idx="13">
                  <c:v>100.9</c:v>
                </c:pt>
                <c:pt idx="14">
                  <c:v>99.1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138624"/>
        <c:axId val="146140160"/>
      </c:barChart>
      <c:lineChart>
        <c:grouping val="standard"/>
        <c:varyColors val="1"/>
        <c:ser>
          <c:idx val="2"/>
          <c:order val="1"/>
          <c:tx>
            <c:strRef>
              <c:f>Sheet1!#ССЫЛКА!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ln w="33944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Sheet1!$A$1:$O$1</c:f>
              <c:strCache>
                <c:ptCount val="15"/>
                <c:pt idx="0">
                  <c:v>Россия</c:v>
                </c:pt>
                <c:pt idx="1">
                  <c:v>Чувашия</c:v>
                </c:pt>
                <c:pt idx="2">
                  <c:v>Пензенская </c:v>
                </c:pt>
                <c:pt idx="3">
                  <c:v>Марий Эл</c:v>
                </c:pt>
                <c:pt idx="4">
                  <c:v>Татарстан</c:v>
                </c:pt>
                <c:pt idx="5">
                  <c:v>Башкортостан</c:v>
                </c:pt>
                <c:pt idx="6">
                  <c:v>Удмуртия </c:v>
                </c:pt>
                <c:pt idx="7">
                  <c:v>Саратовская </c:v>
                </c:pt>
                <c:pt idx="8">
                  <c:v>Нижегородская </c:v>
                </c:pt>
                <c:pt idx="9">
                  <c:v>Оренбургская </c:v>
                </c:pt>
                <c:pt idx="10">
                  <c:v>Кировская </c:v>
                </c:pt>
                <c:pt idx="11">
                  <c:v>Ульяновская</c:v>
                </c:pt>
                <c:pt idx="12">
                  <c:v>Пермский край</c:v>
                </c:pt>
                <c:pt idx="13">
                  <c:v>Самарская</c:v>
                </c:pt>
                <c:pt idx="14">
                  <c:v>Мордовия</c:v>
                </c:pt>
              </c:strCache>
            </c:strRef>
          </c:cat>
          <c:val>
            <c:numRef>
              <c:f>Sheet1!$A$3:$O$3</c:f>
              <c:numCache>
                <c:formatCode>General</c:formatCode>
                <c:ptCount val="15"/>
                <c:pt idx="0">
                  <c:v>115.6</c:v>
                </c:pt>
                <c:pt idx="1">
                  <c:v>115.6</c:v>
                </c:pt>
                <c:pt idx="2">
                  <c:v>115.6</c:v>
                </c:pt>
                <c:pt idx="3">
                  <c:v>115.6</c:v>
                </c:pt>
                <c:pt idx="4">
                  <c:v>115.6</c:v>
                </c:pt>
                <c:pt idx="5">
                  <c:v>115.6</c:v>
                </c:pt>
                <c:pt idx="6">
                  <c:v>115.6</c:v>
                </c:pt>
                <c:pt idx="7">
                  <c:v>115.6</c:v>
                </c:pt>
                <c:pt idx="8">
                  <c:v>115.6</c:v>
                </c:pt>
                <c:pt idx="9">
                  <c:v>115.6</c:v>
                </c:pt>
                <c:pt idx="10">
                  <c:v>115.6</c:v>
                </c:pt>
                <c:pt idx="11">
                  <c:v>115.6</c:v>
                </c:pt>
                <c:pt idx="12">
                  <c:v>115.6</c:v>
                </c:pt>
                <c:pt idx="13">
                  <c:v>115.6</c:v>
                </c:pt>
                <c:pt idx="14">
                  <c:v>115.6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138624"/>
        <c:axId val="146140160"/>
      </c:lineChart>
      <c:catAx>
        <c:axId val="146138624"/>
        <c:scaling>
          <c:orientation val="minMax"/>
        </c:scaling>
        <c:delete val="0"/>
        <c:axPos val="b"/>
        <c:numFmt formatCode="General" sourceLinked="1"/>
        <c:majorTickMark val="out"/>
        <c:minorTickMark val="cross"/>
        <c:tickLblPos val="nextTo"/>
        <c:spPr>
          <a:ln w="2829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defRPr>
            </a:pPr>
            <a:endParaRPr lang="ru-RU"/>
          </a:p>
        </c:txPr>
        <c:crossAx val="146140160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146140160"/>
        <c:scaling>
          <c:orientation val="minMax"/>
          <c:max val="120"/>
          <c:min val="90"/>
        </c:scaling>
        <c:delete val="0"/>
        <c:axPos val="l"/>
        <c:majorGridlines>
          <c:spPr>
            <a:ln>
              <a:solidFill>
                <a:schemeClr val="bg1">
                  <a:lumMod val="65000"/>
                  <a:alpha val="95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0">
                <a:latin typeface="+mn-lt"/>
              </a:defRPr>
            </a:pPr>
            <a:endParaRPr lang="ru-RU"/>
          </a:p>
        </c:txPr>
        <c:crossAx val="146138624"/>
        <c:crosses val="autoZero"/>
        <c:crossBetween val="between"/>
        <c:majorUnit val="5"/>
        <c:minorUnit val="2"/>
      </c:valAx>
      <c:spPr>
        <a:solidFill>
          <a:schemeClr val="bg2"/>
        </a:solidFill>
        <a:ln w="22630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229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36963404344686523"/>
          <c:y val="3.8119031031950343E-2"/>
          <c:w val="0.56348680580525323"/>
          <c:h val="0.88491048593350385"/>
        </c:manualLayout>
      </c:layout>
      <c:barChart>
        <c:barDir val="bar"/>
        <c:grouping val="clustered"/>
        <c:varyColors val="1"/>
        <c:ser>
          <c:idx val="3"/>
          <c:order val="0"/>
          <c:tx>
            <c:strRef>
              <c:f>Sheet1!$A$2</c:f>
              <c:strCache>
                <c:ptCount val="1"/>
                <c:pt idx="0">
                  <c:v>I полугодие 2011 года</c:v>
                </c:pt>
              </c:strCache>
            </c:strRef>
          </c:tx>
          <c:spPr>
            <a:ln w="16068">
              <a:noFill/>
              <a:prstDash val="solid"/>
            </a:ln>
            <a:scene3d>
              <a:camera prst="orthographicFront"/>
              <a:lightRig rig="glow" dir="t"/>
            </a:scene3d>
            <a:sp3d/>
          </c:spPr>
          <c:invertIfNegative val="1"/>
          <c:dPt>
            <c:idx val="0"/>
            <c:invertIfNegative val="1"/>
            <c:bubble3D val="0"/>
          </c:dPt>
          <c:dPt>
            <c:idx val="1"/>
            <c:invertIfNegative val="1"/>
            <c:bubble3D val="0"/>
          </c:dPt>
          <c:dPt>
            <c:idx val="2"/>
            <c:invertIfNegative val="1"/>
            <c:bubble3D val="0"/>
          </c:dPt>
          <c:dPt>
            <c:idx val="3"/>
            <c:invertIfNegative val="1"/>
            <c:bubble3D val="0"/>
          </c:dPt>
          <c:dPt>
            <c:idx val="4"/>
            <c:invertIfNegative val="1"/>
            <c:bubble3D val="0"/>
          </c:dPt>
          <c:dPt>
            <c:idx val="5"/>
            <c:invertIfNegative val="1"/>
            <c:bubble3D val="0"/>
          </c:dPt>
          <c:dPt>
            <c:idx val="6"/>
            <c:invertIfNegative val="1"/>
            <c:bubble3D val="0"/>
          </c:dPt>
          <c:dPt>
            <c:idx val="7"/>
            <c:invertIfNegative val="1"/>
            <c:bubble3D val="0"/>
          </c:dPt>
          <c:dPt>
            <c:idx val="8"/>
            <c:invertIfNegative val="1"/>
            <c:bubble3D val="0"/>
          </c:dPt>
          <c:dPt>
            <c:idx val="9"/>
            <c:invertIfNegative val="1"/>
            <c:bubble3D val="0"/>
          </c:dPt>
          <c:dLbls>
            <c:dLbl>
              <c:idx val="8"/>
              <c:numFmt formatCode="0.0" sourceLinked="0"/>
              <c:spPr/>
              <c:txPr>
                <a:bodyPr/>
                <a:lstStyle/>
                <a:p>
                  <a:pPr>
                    <a:defRPr sz="2000" b="0">
                      <a:latin typeface="+mn-lt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1"/>
            </c:dLbl>
            <c:numFmt formatCode="#,##0.0" sourceLinked="0"/>
            <c:txPr>
              <a:bodyPr/>
              <a:lstStyle/>
              <a:p>
                <a:pPr>
                  <a:defRPr sz="2000" b="0"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1"/>
            <c:showLeaderLines val="0"/>
          </c:dLbls>
          <c:cat>
            <c:strRef>
              <c:f>Sheet1!$B$1:$K$1</c:f>
              <c:strCache>
                <c:ptCount val="10"/>
                <c:pt idx="0">
                  <c:v>Производство пищевых продуктов, включая напитки</c:v>
                </c:pt>
                <c:pt idx="1">
                  <c:v>Текстильное и швейное производство</c:v>
                </c:pt>
                <c:pt idx="2">
                  <c:v>Обработка древесины и производство изделий из дерева</c:v>
                </c:pt>
                <c:pt idx="3">
                  <c:v>Производство прочих неметаллических минеральных продуктов</c:v>
                </c:pt>
                <c:pt idx="4">
                  <c:v>Производство электрооборудования, электронного и оптического оборудования</c:v>
                </c:pt>
                <c:pt idx="5">
                  <c:v>Химическое производство</c:v>
                </c:pt>
                <c:pt idx="6">
                  <c:v>Производство транспортных средств и оборудования  </c:v>
                </c:pt>
                <c:pt idx="7">
                  <c:v>Производство машин и оборудования</c:v>
                </c:pt>
                <c:pt idx="8">
                  <c:v>Металлургическое производство и производство готовых металлических изделий</c:v>
                </c:pt>
                <c:pt idx="9">
                  <c:v>Обрабатывающие производства</c:v>
                </c:pt>
              </c:strCache>
            </c:strRef>
          </c:cat>
          <c:val>
            <c:numRef>
              <c:f>Sheet1!$B$2:$K$2</c:f>
              <c:numCache>
                <c:formatCode>0.0</c:formatCode>
                <c:ptCount val="10"/>
                <c:pt idx="0">
                  <c:v>111.8</c:v>
                </c:pt>
                <c:pt idx="1">
                  <c:v>101.4</c:v>
                </c:pt>
                <c:pt idx="2">
                  <c:v>107.8</c:v>
                </c:pt>
                <c:pt idx="3">
                  <c:v>124.3</c:v>
                </c:pt>
                <c:pt idx="4">
                  <c:v>101.1</c:v>
                </c:pt>
                <c:pt idx="5">
                  <c:v>106.5</c:v>
                </c:pt>
                <c:pt idx="6">
                  <c:v>152.5</c:v>
                </c:pt>
                <c:pt idx="7">
                  <c:v>135.9</c:v>
                </c:pt>
                <c:pt idx="8">
                  <c:v>104</c:v>
                </c:pt>
                <c:pt idx="9">
                  <c:v>117.6</c:v>
                </c:pt>
              </c:numCache>
            </c:numRef>
          </c:val>
          <c:extLst/>
        </c:ser>
        <c:dLbls>
          <c:showLegendKey val="1"/>
          <c:showVal val="1"/>
          <c:showCatName val="1"/>
          <c:showSerName val="1"/>
          <c:showPercent val="1"/>
          <c:showBubbleSize val="1"/>
        </c:dLbls>
        <c:gapWidth val="72"/>
        <c:overlap val="-18"/>
        <c:axId val="162312960"/>
        <c:axId val="162314496"/>
      </c:barChart>
      <c:catAx>
        <c:axId val="162312960"/>
        <c:scaling>
          <c:orientation val="minMax"/>
        </c:scaling>
        <c:delete val="0"/>
        <c:axPos val="l"/>
        <c:numFmt formatCode="000000" sourceLinked="0"/>
        <c:majorTickMark val="out"/>
        <c:minorTickMark val="none"/>
        <c:tickLblPos val="nextTo"/>
        <c:spPr>
          <a:ln w="40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 algn="r">
              <a:lnSpc>
                <a:spcPct val="100000"/>
              </a:lnSpc>
              <a:defRPr sz="1012" b="1" i="0" u="none" strike="noStrike" baseline="0">
                <a:solidFill>
                  <a:schemeClr val="tx1"/>
                </a:solidFill>
                <a:latin typeface="+mj-lt"/>
                <a:ea typeface="Times New Roman"/>
                <a:cs typeface="Times New Roman"/>
              </a:defRPr>
            </a:pPr>
            <a:endParaRPr lang="ru-RU"/>
          </a:p>
        </c:txPr>
        <c:crossAx val="162314496"/>
        <c:crosses val="autoZero"/>
        <c:auto val="1"/>
        <c:lblAlgn val="r"/>
        <c:lblOffset val="0"/>
        <c:tickLblSkip val="1"/>
        <c:tickMarkSkip val="1"/>
        <c:noMultiLvlLbl val="1"/>
      </c:catAx>
      <c:valAx>
        <c:axId val="162314496"/>
        <c:scaling>
          <c:orientation val="minMax"/>
          <c:max val="215"/>
        </c:scaling>
        <c:delete val="1"/>
        <c:axPos val="t"/>
        <c:numFmt formatCode="0.0" sourceLinked="1"/>
        <c:majorTickMark val="cross"/>
        <c:minorTickMark val="cross"/>
        <c:tickLblPos val="none"/>
        <c:crossAx val="162312960"/>
        <c:crosses val="max"/>
        <c:crossBetween val="between"/>
      </c:valAx>
      <c:spPr>
        <a:noFill/>
        <a:ln w="32136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215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39897327280413541"/>
          <c:y val="2.268041237113402E-2"/>
          <c:w val="0.57004559965369406"/>
          <c:h val="0.923711340206185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>
              <a:gsLst>
                <a:gs pos="0">
                  <a:srgbClr val="0066CC"/>
                </a:gs>
                <a:gs pos="50000">
                  <a:srgbClr val="C0C0C0"/>
                </a:gs>
                <a:gs pos="100000">
                  <a:srgbClr val="0066CC"/>
                </a:gs>
              </a:gsLst>
              <a:lin ang="5400000" scaled="1"/>
            </a:gradFill>
          </c:spPr>
          <c:invertIfNegative val="1"/>
          <c:dPt>
            <c:idx val="8"/>
            <c:invertIfNegative val="1"/>
            <c:bubble3D val="0"/>
            <c:spPr>
              <a:gradFill>
                <a:gsLst>
                  <a:gs pos="0">
                    <a:srgbClr val="0066CC"/>
                  </a:gs>
                  <a:gs pos="50000">
                    <a:srgbClr val="C0C0C0"/>
                  </a:gs>
                  <a:gs pos="100000">
                    <a:srgbClr val="0066CC"/>
                  </a:gs>
                </a:gsLst>
                <a:lin ang="5400000" scaled="1"/>
              </a:gradFill>
              <a:ln w="25400">
                <a:solidFill>
                  <a:srgbClr val="FF0000"/>
                </a:solidFill>
              </a:ln>
            </c:spPr>
          </c:dPt>
          <c:dLbls>
            <c:spPr>
              <a:noFill/>
              <a:ln w="31737">
                <a:noFill/>
              </a:ln>
            </c:spPr>
            <c:showLegendKey val="0"/>
            <c:showVal val="1"/>
            <c:showCatName val="0"/>
            <c:showSerName val="0"/>
            <c:showPercent val="1"/>
            <c:showBubbleSize val="1"/>
            <c:showLeaderLines val="0"/>
          </c:dLbls>
          <c:cat>
            <c:strRef>
              <c:f>Sheet1!$B$1:$O$1</c:f>
              <c:strCache>
                <c:ptCount val="14"/>
                <c:pt idx="0">
                  <c:v>Ульяновская область </c:v>
                </c:pt>
                <c:pt idx="1">
                  <c:v>Саратовская область</c:v>
                </c:pt>
                <c:pt idx="2">
                  <c:v>Самарская область</c:v>
                </c:pt>
                <c:pt idx="3">
                  <c:v>Пенезенская область</c:v>
                </c:pt>
                <c:pt idx="4">
                  <c:v>Оренбургская область</c:v>
                </c:pt>
                <c:pt idx="5">
                  <c:v>Нижегородская область</c:v>
                </c:pt>
                <c:pt idx="6">
                  <c:v>Кировская область</c:v>
                </c:pt>
                <c:pt idx="7">
                  <c:v>Пермский край</c:v>
                </c:pt>
                <c:pt idx="8">
                  <c:v>Чувашская Республика</c:v>
                </c:pt>
                <c:pt idx="9">
                  <c:v>Удмуртская Республика</c:v>
                </c:pt>
                <c:pt idx="10">
                  <c:v>Республика Татарстан</c:v>
                </c:pt>
                <c:pt idx="11">
                  <c:v>Республика Мордовия</c:v>
                </c:pt>
                <c:pt idx="12">
                  <c:v>Республика Мари Эл</c:v>
                </c:pt>
                <c:pt idx="13">
                  <c:v>Республика Башкортостан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4"/>
                <c:pt idx="0" formatCode="0.0">
                  <c:v>8</c:v>
                </c:pt>
                <c:pt idx="1">
                  <c:v>5.5</c:v>
                </c:pt>
                <c:pt idx="2">
                  <c:v>9.8000000000000007</c:v>
                </c:pt>
                <c:pt idx="3" formatCode="0.0">
                  <c:v>11</c:v>
                </c:pt>
                <c:pt idx="4">
                  <c:v>15.2</c:v>
                </c:pt>
                <c:pt idx="5">
                  <c:v>17.7</c:v>
                </c:pt>
                <c:pt idx="6">
                  <c:v>8.5</c:v>
                </c:pt>
                <c:pt idx="7">
                  <c:v>13.6</c:v>
                </c:pt>
                <c:pt idx="8" formatCode="0.0">
                  <c:v>15.2</c:v>
                </c:pt>
                <c:pt idx="9">
                  <c:v>15.1</c:v>
                </c:pt>
                <c:pt idx="10" formatCode="0.0">
                  <c:v>18.100000000000001</c:v>
                </c:pt>
                <c:pt idx="11">
                  <c:v>12.4</c:v>
                </c:pt>
                <c:pt idx="12">
                  <c:v>8.6</c:v>
                </c:pt>
                <c:pt idx="13" formatCode="0.0">
                  <c:v>13.5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6842368"/>
        <c:axId val="146843904"/>
      </c:barChart>
      <c:catAx>
        <c:axId val="146842368"/>
        <c:scaling>
          <c:orientation val="minMax"/>
        </c:scaling>
        <c:delete val="0"/>
        <c:axPos val="l"/>
        <c:numFmt formatCode="General" sourceLinked="1"/>
        <c:majorTickMark val="out"/>
        <c:minorTickMark val="cross"/>
        <c:tickLblPos val="nextTo"/>
        <c:spPr>
          <a:ln w="396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00" baseline="0"/>
            </a:pPr>
            <a:endParaRPr lang="ru-RU"/>
          </a:p>
        </c:txPr>
        <c:crossAx val="146843904"/>
        <c:crossesAt val="0"/>
        <c:auto val="1"/>
        <c:lblAlgn val="ctr"/>
        <c:lblOffset val="100"/>
        <c:tickLblSkip val="1"/>
        <c:tickMarkSkip val="1"/>
        <c:noMultiLvlLbl val="1"/>
      </c:catAx>
      <c:valAx>
        <c:axId val="146843904"/>
        <c:scaling>
          <c:orientation val="minMax"/>
          <c:max val="20"/>
        </c:scaling>
        <c:delete val="1"/>
        <c:axPos val="b"/>
        <c:majorGridlines>
          <c:spPr>
            <a:ln w="15868">
              <a:solidFill>
                <a:srgbClr val="FFFFFF"/>
              </a:solidFill>
              <a:prstDash val="solid"/>
            </a:ln>
          </c:spPr>
        </c:majorGridlines>
        <c:numFmt formatCode="0.0" sourceLinked="1"/>
        <c:majorTickMark val="cross"/>
        <c:minorTickMark val="cross"/>
        <c:tickLblPos val="nextTo"/>
        <c:crossAx val="146842368"/>
        <c:crosses val="autoZero"/>
        <c:crossBetween val="between"/>
        <c:majorUnit val="5"/>
      </c:valAx>
      <c:spPr>
        <a:solidFill>
          <a:srgbClr val="FFFFFF"/>
        </a:solidFill>
        <a:ln w="15868">
          <a:solidFill>
            <a:srgbClr val="FFFFFF"/>
          </a:solidFill>
          <a:prstDash val="solid"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2200" b="1" i="0" u="none" strike="noStrike" baseline="0">
          <a:solidFill>
            <a:srgbClr val="000000"/>
          </a:solidFill>
          <a:latin typeface="Arial" pitchFamily="34" charset="0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624798405096947"/>
          <c:y val="5.322483344121675E-3"/>
          <c:w val="0.50991570466636249"/>
          <c:h val="0.94932432432432434"/>
        </c:manualLayout>
      </c:layout>
      <c:barChart>
        <c:barDir val="bar"/>
        <c:grouping val="clustered"/>
        <c:varyColors val="1"/>
        <c:ser>
          <c:idx val="13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B050"/>
            </a:solidFill>
            <a:ln>
              <a:solidFill>
                <a:schemeClr val="accent1"/>
              </a:solidFill>
            </a:ln>
          </c:spPr>
          <c:invertIfNegative val="1"/>
          <c:dPt>
            <c:idx val="15"/>
            <c:invertIfNegative val="1"/>
            <c:bubble3D val="0"/>
          </c:dPt>
          <c:dPt>
            <c:idx val="16"/>
            <c:invertIfNegative val="1"/>
            <c:bubble3D val="0"/>
          </c:dPt>
          <c:dPt>
            <c:idx val="19"/>
            <c:invertIfNegative val="1"/>
            <c:bubble3D val="0"/>
          </c:dPt>
          <c:dPt>
            <c:idx val="22"/>
            <c:invertIfNegative val="1"/>
            <c:bubble3D val="0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dPt>
          <c:dLbls>
            <c:dLbl>
              <c:idx val="26"/>
              <c:layout>
                <c:manualLayout>
                  <c:x val="4.3773264599734777E-3"/>
                  <c:y val="3.7208582382778082E-7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dirty="0" smtClean="0">
                        <a:latin typeface="+mn-lt"/>
                      </a:rPr>
                      <a:t>К*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tx>
                <c:rich>
                  <a:bodyPr/>
                  <a:lstStyle/>
                  <a:p>
                    <a:r>
                      <a:rPr lang="ru-RU" dirty="0" smtClean="0"/>
                      <a:t>К*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1377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Sheet1!$B$1:$AA$1</c:f>
              <c:strCache>
                <c:ptCount val="26"/>
                <c:pt idx="0">
                  <c:v>г.Канаш</c:v>
                </c:pt>
                <c:pt idx="1">
                  <c:v>г.Алатырь</c:v>
                </c:pt>
                <c:pt idx="2">
                  <c:v>г.Чебоксары</c:v>
                </c:pt>
                <c:pt idx="3">
                  <c:v>г.Новочебоксарск</c:v>
                </c:pt>
                <c:pt idx="4">
                  <c:v>г.Шумерля</c:v>
                </c:pt>
                <c:pt idx="6">
                  <c:v>Аликовский</c:v>
                </c:pt>
                <c:pt idx="7">
                  <c:v>Ибресинский</c:v>
                </c:pt>
                <c:pt idx="8">
                  <c:v>Шемуршинский</c:v>
                </c:pt>
                <c:pt idx="9">
                  <c:v>Яльчикский</c:v>
                </c:pt>
                <c:pt idx="10">
                  <c:v>Янтиковский</c:v>
                </c:pt>
                <c:pt idx="11">
                  <c:v>Комсомольский</c:v>
                </c:pt>
                <c:pt idx="12">
                  <c:v>Батыревский</c:v>
                </c:pt>
                <c:pt idx="13">
                  <c:v>Канашский</c:v>
                </c:pt>
                <c:pt idx="14">
                  <c:v>Порецкий</c:v>
                </c:pt>
                <c:pt idx="15">
                  <c:v>Вурнарский</c:v>
                </c:pt>
                <c:pt idx="16">
                  <c:v>Ядринский</c:v>
                </c:pt>
                <c:pt idx="17">
                  <c:v>Красночетайский</c:v>
                </c:pt>
                <c:pt idx="18">
                  <c:v>Цивильский</c:v>
                </c:pt>
                <c:pt idx="19">
                  <c:v>Чебоксарский</c:v>
                </c:pt>
                <c:pt idx="20">
                  <c:v>Красноармейский</c:v>
                </c:pt>
                <c:pt idx="21">
                  <c:v>Моргаушский</c:v>
                </c:pt>
                <c:pt idx="22">
                  <c:v>Чувашская Республика</c:v>
                </c:pt>
                <c:pt idx="23">
                  <c:v>Урмарский</c:v>
                </c:pt>
                <c:pt idx="24">
                  <c:v>Мариинско-Посадский</c:v>
                </c:pt>
                <c:pt idx="25">
                  <c:v>Козловский</c:v>
                </c:pt>
              </c:strCache>
            </c:strRef>
          </c:cat>
          <c:val>
            <c:numRef>
              <c:f>Sheet1!$B$2:$AA$2</c:f>
              <c:numCache>
                <c:formatCode>0.0</c:formatCode>
                <c:ptCount val="26"/>
                <c:pt idx="0">
                  <c:v>79.2</c:v>
                </c:pt>
                <c:pt idx="1">
                  <c:v>75</c:v>
                </c:pt>
                <c:pt idx="2">
                  <c:v>70.099999999999994</c:v>
                </c:pt>
                <c:pt idx="3">
                  <c:v>70</c:v>
                </c:pt>
                <c:pt idx="4">
                  <c:v>57.9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88.9</c:v>
                </c:pt>
                <c:pt idx="12">
                  <c:v>87.5</c:v>
                </c:pt>
                <c:pt idx="13">
                  <c:v>85.7</c:v>
                </c:pt>
                <c:pt idx="14">
                  <c:v>83.3</c:v>
                </c:pt>
                <c:pt idx="15">
                  <c:v>81.8</c:v>
                </c:pt>
                <c:pt idx="16">
                  <c:v>81.3</c:v>
                </c:pt>
                <c:pt idx="17">
                  <c:v>80</c:v>
                </c:pt>
                <c:pt idx="18">
                  <c:v>76.900000000000006</c:v>
                </c:pt>
                <c:pt idx="19">
                  <c:v>76</c:v>
                </c:pt>
                <c:pt idx="20">
                  <c:v>75</c:v>
                </c:pt>
                <c:pt idx="21">
                  <c:v>75</c:v>
                </c:pt>
                <c:pt idx="22">
                  <c:v>72.099999999999994</c:v>
                </c:pt>
                <c:pt idx="23">
                  <c:v>57.1</c:v>
                </c:pt>
                <c:pt idx="24">
                  <c:v>42.9</c:v>
                </c:pt>
                <c:pt idx="25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chemeClr val="accent1"/>
                    </a:solidFill>
                  </a:ln>
                </c14:spPr>
              </c14:invertSolidFillFmt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6"/>
        <c:axId val="162413952"/>
        <c:axId val="162437760"/>
      </c:barChart>
      <c:catAx>
        <c:axId val="162413952"/>
        <c:scaling>
          <c:orientation val="maxMin"/>
        </c:scaling>
        <c:delete val="0"/>
        <c:axPos val="l"/>
        <c:numFmt formatCode="General" sourceLinked="1"/>
        <c:majorTickMark val="out"/>
        <c:minorTickMark val="cross"/>
        <c:tickLblPos val="nextTo"/>
        <c:spPr>
          <a:ln w="26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62437760"/>
        <c:crossesAt val="0"/>
        <c:auto val="1"/>
        <c:lblAlgn val="ctr"/>
        <c:lblOffset val="100"/>
        <c:noMultiLvlLbl val="1"/>
      </c:catAx>
      <c:valAx>
        <c:axId val="162437760"/>
        <c:scaling>
          <c:orientation val="minMax"/>
          <c:max val="100"/>
          <c:min val="0"/>
        </c:scaling>
        <c:delete val="1"/>
        <c:axPos val="t"/>
        <c:numFmt formatCode="0.0" sourceLinked="1"/>
        <c:majorTickMark val="cross"/>
        <c:minorTickMark val="cross"/>
        <c:tickLblPos val="nextTo"/>
        <c:crossAx val="162413952"/>
        <c:crosses val="autoZero"/>
        <c:crossBetween val="between"/>
        <c:majorUnit val="5"/>
      </c:valAx>
      <c:spPr>
        <a:noFill/>
        <a:ln w="21377">
          <a:noFill/>
        </a:ln>
      </c:spPr>
    </c:plotArea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141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54711608709498E-2"/>
          <c:y val="0"/>
          <c:w val="0.96376454132765521"/>
          <c:h val="0.957410548133540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10346">
              <a:noFill/>
            </a:ln>
          </c:spPr>
          <c:explosion val="9"/>
          <c:dPt>
            <c:idx val="0"/>
            <c:bubble3D val="0"/>
            <c:explosion val="2"/>
          </c:dPt>
          <c:dPt>
            <c:idx val="1"/>
            <c:bubble3D val="0"/>
            <c:explosion val="11"/>
          </c:dPt>
          <c:dLbls>
            <c:dLbl>
              <c:idx val="0"/>
              <c:layout>
                <c:manualLayout>
                  <c:x val="2.7431297495426079E-2"/>
                  <c:y val="5.091474081652619E-3"/>
                </c:manualLayout>
              </c:layout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10346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Arial" pitchFamily="34" charset="0"/>
                      <a:ea typeface="Verdana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2396385820527391"/>
                  <c:y val="-0.19409016742749977"/>
                </c:manualLayout>
              </c:layout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10346">
                  <a:noFill/>
                </a:ln>
              </c:spPr>
              <c:txPr>
                <a:bodyPr/>
                <a:lstStyle/>
                <a:p>
                  <a:pPr>
                    <a:defRPr sz="1600" b="1" i="0" u="none" strike="noStrike" baseline="0">
                      <a:solidFill>
                        <a:srgbClr val="000000"/>
                      </a:solidFill>
                      <a:latin typeface="Arial" pitchFamily="34" charset="0"/>
                      <a:ea typeface="Verdana"/>
                      <a:cs typeface="Arial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10346">
                <a:noFill/>
              </a:ln>
            </c:spPr>
            <c:txPr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Verdan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бюджетные инвестиции, в % к общему объему инвестиций</c:v>
                </c:pt>
                <c:pt idx="1">
                  <c:v>частные инвестиции, в % к общему объему инвестиций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22.2</c:v>
                </c:pt>
                <c:pt idx="1">
                  <c:v>77.8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10346">
          <a:noFill/>
        </a:ln>
      </c:spPr>
    </c:plotArea>
    <c:legend>
      <c:legendPos val="b"/>
      <c:layout>
        <c:manualLayout>
          <c:xMode val="edge"/>
          <c:yMode val="edge"/>
          <c:x val="5.459309259617727E-2"/>
          <c:y val="0.79117950410153437"/>
          <c:w val="0.86543712963714603"/>
          <c:h val="0.17986434343116106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733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30"/>
    </c:view3D>
    <c:floor>
      <c:thickness val="0"/>
      <c:spPr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898813490392713E-2"/>
          <c:y val="0.10530124514357822"/>
          <c:w val="0.88800290305908036"/>
          <c:h val="0.555765554495195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полугодие 2011 года</c:v>
                </c:pt>
              </c:strCache>
            </c:strRef>
          </c:tx>
          <c:spPr>
            <a:ln>
              <a:solidFill>
                <a:schemeClr val="accent2">
                  <a:lumMod val="75000"/>
                  <a:alpha val="41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7.3489943682399379E-3"/>
                  <c:y val="-7.1800415198621428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13,76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167787610127864E-2"/>
                  <c:y val="-7.7809981897436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2281898628318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288592115536021E-2"/>
                  <c:y val="-7.7809981897436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Количество малых и средних предприятий, тыс. единиц</c:v>
                </c:pt>
                <c:pt idx="1">
                  <c:v>Количество занятых в малых и средних предпритяиях, тыс. человек</c:v>
                </c:pt>
                <c:pt idx="2">
                  <c:v>Объем налоговых поступлений от субъектов предпринимательства, млн. рублей</c:v>
                </c:pt>
                <c:pt idx="3">
                  <c:v>Объем государственной поддержки субъектов малого и среднего предпринимательства, млн.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113.76</c:v>
                </c:pt>
                <c:pt idx="1">
                  <c:v>101.5</c:v>
                </c:pt>
                <c:pt idx="2">
                  <c:v>715.8</c:v>
                </c:pt>
                <c:pt idx="3">
                  <c:v>330.1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полугодие 2012 года</c:v>
                </c:pt>
              </c:strCache>
            </c:strRef>
          </c:tx>
          <c:spPr>
            <a:gradFill flip="none" rotWithShape="1">
              <a:gsLst>
                <a:gs pos="0">
                  <a:srgbClr val="FF0000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  <a:ln>
              <a:solidFill>
                <a:schemeClr val="accent3">
                  <a:lumMod val="50000"/>
                  <a:alpha val="80000"/>
                </a:schemeClr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14,6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093966209439624E-3"/>
                  <c:y val="-7.7809981897436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3489943682398303E-3"/>
                  <c:y val="-1.0374664252991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Количество малых и средних предприятий, тыс. единиц</c:v>
                </c:pt>
                <c:pt idx="1">
                  <c:v>Количество занятых в малых и средних предпритяиях, тыс. человек</c:v>
                </c:pt>
                <c:pt idx="2">
                  <c:v>Объем налоговых поступлений от субъектов предпринимательства, млн. рублей</c:v>
                </c:pt>
                <c:pt idx="3">
                  <c:v>Объем государственной поддержки субъектов малого и среднего предпринимательства, млн. рублей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114.6</c:v>
                </c:pt>
                <c:pt idx="1">
                  <c:v>116.5</c:v>
                </c:pt>
                <c:pt idx="2">
                  <c:v>982.7</c:v>
                </c:pt>
                <c:pt idx="3">
                  <c:v>408.5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5403648"/>
        <c:axId val="162439936"/>
        <c:axId val="0"/>
      </c:bar3DChart>
      <c:catAx>
        <c:axId val="165403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62439936"/>
        <c:crosses val="autoZero"/>
        <c:auto val="1"/>
        <c:lblAlgn val="ctr"/>
        <c:lblOffset val="100"/>
        <c:noMultiLvlLbl val="0"/>
      </c:catAx>
      <c:valAx>
        <c:axId val="1624399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54036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4087121807440606E-2"/>
          <c:y val="0.89668994432358351"/>
          <c:w val="0.64503883626456959"/>
          <c:h val="6.71990285393126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3"/>
  <c:chart>
    <c:autoTitleDeleted val="1"/>
    <c:plotArea>
      <c:layout>
        <c:manualLayout>
          <c:layoutTarget val="inner"/>
          <c:xMode val="edge"/>
          <c:yMode val="edge"/>
          <c:x val="0.42979448997446745"/>
          <c:y val="2.8116843700136378E-2"/>
          <c:w val="0.53067484735601189"/>
          <c:h val="0.89329268292682928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rgbClr val="4BACC6"/>
            </a:solidFill>
            <a:ln w="1268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1"/>
          <c:dPt>
            <c:idx val="0"/>
            <c:invertIfNegative val="1"/>
            <c:bubble3D val="0"/>
          </c:dPt>
          <c:dLbls>
            <c:showLegendKey val="0"/>
            <c:showVal val="1"/>
            <c:showCatName val="0"/>
            <c:showSerName val="0"/>
            <c:showPercent val="1"/>
            <c:showBubbleSize val="1"/>
            <c:showLeaderLines val="0"/>
          </c:dLbls>
          <c:cat>
            <c:strRef>
              <c:f>Sheet1!$B$1:$E$1</c:f>
              <c:strCache>
                <c:ptCount val="4"/>
                <c:pt idx="0">
                  <c:v>продукция сельского хозяйства в хозяйствах всех категорий</c:v>
                </c:pt>
                <c:pt idx="1">
                  <c:v>мясо</c:v>
                </c:pt>
                <c:pt idx="2">
                  <c:v>молоко</c:v>
                </c:pt>
                <c:pt idx="3">
                  <c:v>яйцо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>
                  <c:v>100.5</c:v>
                </c:pt>
                <c:pt idx="1">
                  <c:v>104</c:v>
                </c:pt>
                <c:pt idx="2">
                  <c:v>100.5</c:v>
                </c:pt>
                <c:pt idx="3">
                  <c:v>103.6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2680" cap="flat" cmpd="sng" algn="ctr">
                    <a:solidFill>
                      <a:schemeClr val="accent5">
                        <a:shade val="50000"/>
                      </a:schemeClr>
                    </a:solidFill>
                    <a:prstDash val="solid"/>
                  </a:ln>
                  <a:effectLst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00"/>
        <c:axId val="165250560"/>
        <c:axId val="165252096"/>
      </c:barChart>
      <c:catAx>
        <c:axId val="165250560"/>
        <c:scaling>
          <c:orientation val="maxMin"/>
        </c:scaling>
        <c:delete val="0"/>
        <c:axPos val="l"/>
        <c:numFmt formatCode="General" sourceLinked="1"/>
        <c:majorTickMark val="out"/>
        <c:minorTickMark val="cross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65252096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165252096"/>
        <c:scaling>
          <c:orientation val="minMax"/>
          <c:max val="150"/>
          <c:min val="0"/>
        </c:scaling>
        <c:delete val="1"/>
        <c:axPos val="t"/>
        <c:numFmt formatCode="0" sourceLinked="0"/>
        <c:majorTickMark val="cross"/>
        <c:minorTickMark val="cross"/>
        <c:tickLblPos val="nextTo"/>
        <c:crossAx val="165250560"/>
        <c:crosses val="autoZero"/>
        <c:crossBetween val="between"/>
        <c:majorUnit val="50"/>
      </c:valAx>
      <c:spPr>
        <a:noFill/>
        <a:ln w="25390">
          <a:noFill/>
        </a:ln>
      </c:spPr>
    </c:plotArea>
    <c:plotVisOnly val="1"/>
    <c:dispBlanksAs val="gap"/>
    <c:showDLblsOverMax val="1"/>
  </c:chart>
  <c:txPr>
    <a:bodyPr/>
    <a:lstStyle/>
    <a:p>
      <a:pPr>
        <a:defRPr sz="1796" b="1" i="0" baseline="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0"/>
    <c:view3D>
      <c:rotX val="20"/>
      <c:rotY val="10"/>
      <c:depthPercent val="6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94996150181335E-2"/>
          <c:y val="2.4405991926822947E-2"/>
          <c:w val="0.92184920921484925"/>
          <c:h val="0.882987075510128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Оборот розничной торговли</c:v>
                </c:pt>
              </c:strCache>
            </c:strRef>
          </c:tx>
          <c:spPr>
            <a:gradFill flip="none" rotWithShape="1">
              <a:gsLst>
                <a:gs pos="0">
                  <a:srgbClr val="00B0F0">
                    <a:shade val="30000"/>
                    <a:satMod val="115000"/>
                    <a:lumMod val="0"/>
                    <a:lumOff val="100000"/>
                  </a:srgbClr>
                </a:gs>
                <a:gs pos="80000">
                  <a:schemeClr val="accent5">
                    <a:lumMod val="60000"/>
                    <a:lumOff val="40000"/>
                  </a:scheme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path path="rect">
                <a:fillToRect l="100000" t="100000"/>
              </a:path>
              <a:tileRect r="-100000" b="-100000"/>
            </a:gradFill>
            <a:effectLst>
              <a:outerShdw blurRad="25400" dist="23000" dir="3600000" rotWithShape="0">
                <a:srgbClr val="DEAE00">
                  <a:lumMod val="40000"/>
                  <a:lumOff val="60000"/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2926383419992384E-2"/>
                  <c:y val="-3.0571788319816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404907975460124E-2"/>
                  <c:y val="-3.2923627368978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Январь-июнь 2011 г. </c:v>
                </c:pt>
                <c:pt idx="1">
                  <c:v>Январь-июнь 2012 г. 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 formatCode="0.0">
                  <c:v>108.9</c:v>
                </c:pt>
                <c:pt idx="1">
                  <c:v>110.1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Оборот общественного питания</c:v>
                </c:pt>
              </c:strCache>
            </c:strRef>
          </c:tx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4000">
                  <a:srgbClr val="FF0000">
                    <a:shade val="67500"/>
                    <a:satMod val="115000"/>
                    <a:alpha val="80000"/>
                    <a:lumMod val="36000"/>
                    <a:lumOff val="64000"/>
                  </a:srgb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c:spPr>
          <c:invertIfNegative val="0"/>
          <c:dLbls>
            <c:dLbl>
              <c:idx val="0"/>
              <c:layout>
                <c:manualLayout>
                  <c:x val="1.9938650306748483E-2"/>
                  <c:y val="-3.29236273689781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141104294478526E-2"/>
                  <c:y val="-1.8813501353701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Январь-июнь 2011 г. </c:v>
                </c:pt>
                <c:pt idx="1">
                  <c:v>Январь-июнь 2012 г. 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 formatCode="0.0">
                  <c:v>103.4</c:v>
                </c:pt>
                <c:pt idx="1">
                  <c:v>107.7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Объем  платных услуг населению</c:v>
                </c:pt>
              </c:strCache>
            </c:strRef>
          </c:tx>
          <c:spPr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79000">
                  <a:schemeClr val="accent3">
                    <a:lumMod val="60000"/>
                    <a:lumOff val="40000"/>
                  </a:schemeClr>
                </a:gs>
                <a:gs pos="100000">
                  <a:srgbClr val="98C723">
                    <a:lumMod val="60000"/>
                    <a:lumOff val="40000"/>
                    <a:shade val="100000"/>
                    <a:satMod val="115000"/>
                  </a:srgbClr>
                </a:gs>
              </a:gsLst>
              <a:path path="rect">
                <a:fillToRect l="100000" t="100000"/>
              </a:path>
              <a:tileRect r="-100000" b="-100000"/>
            </a:gradFill>
          </c:spPr>
          <c:invertIfNegative val="0"/>
          <c:dLbls>
            <c:dLbl>
              <c:idx val="0"/>
              <c:layout>
                <c:manualLayout>
                  <c:x val="3.2208588957055216E-2"/>
                  <c:y val="-2.3516876692127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208588957055216E-2"/>
                  <c:y val="-2.8220252030552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Январь-июнь 2011 г. </c:v>
                </c:pt>
                <c:pt idx="1">
                  <c:v>Январь-июнь 2012 г. 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 formatCode="0.0">
                  <c:v>102.9</c:v>
                </c:pt>
                <c:pt idx="1">
                  <c:v>104.8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5199872"/>
        <c:axId val="165201408"/>
        <c:axId val="0"/>
      </c:bar3DChart>
      <c:catAx>
        <c:axId val="165199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b="1"/>
            </a:pPr>
            <a:endParaRPr lang="ru-RU"/>
          </a:p>
        </c:txPr>
        <c:crossAx val="165201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5201408"/>
        <c:scaling>
          <c:orientation val="minMax"/>
          <c:max val="115"/>
          <c:min val="90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65199872"/>
        <c:crosses val="autoZero"/>
        <c:crossBetween val="between"/>
        <c:majorUnit val="5"/>
      </c:valAx>
      <c:spPr>
        <a:noFill/>
        <a:ln w="25383">
          <a:noFill/>
        </a:ln>
      </c:spPr>
    </c:plotArea>
    <c:legend>
      <c:legendPos val="b"/>
      <c:layout>
        <c:manualLayout>
          <c:xMode val="edge"/>
          <c:yMode val="edge"/>
          <c:x val="0.58105994377984527"/>
          <c:y val="1.4744102507128811E-2"/>
          <c:w val="0.41658512854370772"/>
          <c:h val="0.1457373254823538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0.69891</cdr:x>
      <cdr:y>0.43045</cdr:y>
    </cdr:from>
    <cdr:to>
      <cdr:x>0.99228</cdr:x>
      <cdr:y>0.95046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6004283" y="2443848"/>
          <a:ext cx="2520280" cy="2952328"/>
        </a:xfrm>
        <a:prstGeom xmlns:a="http://schemas.openxmlformats.org/drawingml/2006/main" prst="roundRect">
          <a:avLst/>
        </a:prstGeom>
        <a:gradFill xmlns:a="http://schemas.openxmlformats.org/drawingml/2006/main">
          <a:gsLst>
            <a:gs pos="0">
              <a:schemeClr val="accent3">
                <a:lumMod val="0"/>
                <a:lumOff val="100000"/>
              </a:schemeClr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1"/>
        </a:gradFill>
        <a:ln xmlns:a="http://schemas.openxmlformats.org/drawingml/2006/main" w="22225">
          <a:solidFill>
            <a:srgbClr val="3BC5C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tx1"/>
              </a:solidFill>
            </a:rPr>
            <a:t>Сальдированный финансовый результат организаций Чувашской Республики составил </a:t>
          </a:r>
        </a:p>
        <a:p xmlns:a="http://schemas.openxmlformats.org/drawingml/2006/main">
          <a:r>
            <a:rPr lang="ru-RU" sz="1400" dirty="0" smtClean="0">
              <a:solidFill>
                <a:schemeClr val="tx1"/>
              </a:solidFill>
            </a:rPr>
            <a:t>6,0 млрд. рублей и увеличился  по сравнению с соответствующим периодом предыдущего года в 2,0 раза, </a:t>
          </a:r>
        </a:p>
        <a:p xmlns:a="http://schemas.openxmlformats.org/drawingml/2006/main">
          <a:r>
            <a:rPr lang="ru-RU" sz="1400" dirty="0" smtClean="0">
              <a:solidFill>
                <a:schemeClr val="tx1"/>
              </a:solidFill>
            </a:rPr>
            <a:t>это</a:t>
          </a:r>
          <a:r>
            <a:rPr lang="en-US" sz="1400" dirty="0" smtClean="0">
              <a:solidFill>
                <a:schemeClr val="tx1"/>
              </a:solidFill>
            </a:rPr>
            <a:t> I </a:t>
          </a:r>
          <a:r>
            <a:rPr lang="ru-RU" sz="1400" dirty="0" smtClean="0">
              <a:solidFill>
                <a:schemeClr val="tx1"/>
              </a:solidFill>
            </a:rPr>
            <a:t>место среди регионов ПФО.</a:t>
          </a:r>
          <a:endParaRPr lang="ru-RU" sz="14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0.13196</cdr:x>
      <cdr:y>0.41655</cdr:y>
    </cdr:from>
    <cdr:to>
      <cdr:x>0.24769</cdr:x>
      <cdr:y>0.51507</cdr:y>
    </cdr:to>
    <cdr:sp macro="" textlink="">
      <cdr:nvSpPr>
        <cdr:cNvPr id="6" name="Стрелка вправо с вырезом 5"/>
        <cdr:cNvSpPr/>
      </cdr:nvSpPr>
      <cdr:spPr>
        <a:xfrm xmlns:a="http://schemas.openxmlformats.org/drawingml/2006/main" rot="20360566">
          <a:off x="1140187" y="2210367"/>
          <a:ext cx="1000029" cy="522796"/>
        </a:xfrm>
        <a:prstGeom xmlns:a="http://schemas.openxmlformats.org/drawingml/2006/main" prst="notchedRightArrow">
          <a:avLst/>
        </a:prstGeom>
        <a:gradFill xmlns:a="http://schemas.openxmlformats.org/drawingml/2006/main" flip="none" rotWithShape="1">
          <a:gsLst>
            <a:gs pos="0">
              <a:schemeClr val="accent6">
                <a:lumMod val="40000"/>
                <a:lumOff val="60000"/>
              </a:schemeClr>
            </a:gs>
            <a:gs pos="100000">
              <a:srgbClr val="9BBB59">
                <a:lumMod val="40000"/>
                <a:lumOff val="60000"/>
              </a:srgbClr>
            </a:gs>
          </a:gsLst>
          <a:path path="circle">
            <a:fillToRect l="50000" t="50000" r="50000" b="50000"/>
          </a:path>
          <a:tileRect/>
        </a:gradFill>
        <a:ln xmlns:a="http://schemas.openxmlformats.org/drawingml/2006/main" w="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на 6,1 %</a:t>
          </a:r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0.50383</cdr:x>
      <cdr:y>0.12138</cdr:y>
    </cdr:from>
    <cdr:to>
      <cdr:x>0.63064</cdr:x>
      <cdr:y>0.21396</cdr:y>
    </cdr:to>
    <cdr:sp macro="" textlink="">
      <cdr:nvSpPr>
        <cdr:cNvPr id="7" name="Стрелка вправо с вырезом 6"/>
        <cdr:cNvSpPr/>
      </cdr:nvSpPr>
      <cdr:spPr>
        <a:xfrm xmlns:a="http://schemas.openxmlformats.org/drawingml/2006/main" rot="20360566">
          <a:off x="4353425" y="644081"/>
          <a:ext cx="1095714" cy="491283"/>
        </a:xfrm>
        <a:prstGeom xmlns:a="http://schemas.openxmlformats.org/drawingml/2006/main" prst="notchedRightArrow">
          <a:avLst/>
        </a:prstGeom>
        <a:gradFill xmlns:a="http://schemas.openxmlformats.org/drawingml/2006/main" flip="none" rotWithShape="1">
          <a:gsLst>
            <a:gs pos="0">
              <a:schemeClr val="accent6">
                <a:lumMod val="40000"/>
                <a:lumOff val="60000"/>
              </a:schemeClr>
            </a:gs>
            <a:gs pos="100000">
              <a:srgbClr val="9BBB59">
                <a:lumMod val="40000"/>
                <a:lumOff val="60000"/>
              </a:srgbClr>
            </a:gs>
          </a:gsLst>
          <a:path path="circle">
            <a:fillToRect l="50000" t="50000" r="50000" b="50000"/>
          </a:path>
          <a:tileRect/>
        </a:gradFill>
        <a:ln xmlns:a="http://schemas.openxmlformats.org/drawingml/2006/main" w="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на 37,3 %</a:t>
          </a:r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0.35443</cdr:x>
      <cdr:y>0.39664</cdr:y>
    </cdr:from>
    <cdr:to>
      <cdr:x>0.49458</cdr:x>
      <cdr:y>0.48827</cdr:y>
    </cdr:to>
    <cdr:sp macro="" textlink="">
      <cdr:nvSpPr>
        <cdr:cNvPr id="8" name="Стрелка вправо с вырезом 7"/>
        <cdr:cNvSpPr/>
      </cdr:nvSpPr>
      <cdr:spPr>
        <a:xfrm xmlns:a="http://schemas.openxmlformats.org/drawingml/2006/main" rot="20360566">
          <a:off x="3062494" y="2104739"/>
          <a:ext cx="1210997" cy="486186"/>
        </a:xfrm>
        <a:prstGeom xmlns:a="http://schemas.openxmlformats.org/drawingml/2006/main" prst="notchedRightArrow">
          <a:avLst/>
        </a:prstGeom>
        <a:gradFill xmlns:a="http://schemas.openxmlformats.org/drawingml/2006/main" flip="none" rotWithShape="1">
          <a:gsLst>
            <a:gs pos="0">
              <a:schemeClr val="accent6">
                <a:lumMod val="40000"/>
                <a:lumOff val="60000"/>
              </a:schemeClr>
            </a:gs>
            <a:gs pos="100000">
              <a:srgbClr val="9BBB59">
                <a:lumMod val="40000"/>
                <a:lumOff val="60000"/>
              </a:srgbClr>
            </a:gs>
          </a:gsLst>
          <a:path path="circle">
            <a:fillToRect l="50000" t="50000" r="50000" b="50000"/>
          </a:path>
          <a:tileRect/>
        </a:gradFill>
        <a:ln xmlns:a="http://schemas.openxmlformats.org/drawingml/2006/main" w="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на 14,8 %</a:t>
          </a:r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0.73156</cdr:x>
      <cdr:y>0.28686</cdr:y>
    </cdr:from>
    <cdr:to>
      <cdr:x>0.8685</cdr:x>
      <cdr:y>0.38779</cdr:y>
    </cdr:to>
    <cdr:sp macro="" textlink="">
      <cdr:nvSpPr>
        <cdr:cNvPr id="9" name="Стрелка вправо с вырезом 8"/>
        <cdr:cNvSpPr/>
      </cdr:nvSpPr>
      <cdr:spPr>
        <a:xfrm xmlns:a="http://schemas.openxmlformats.org/drawingml/2006/main" rot="20360566">
          <a:off x="6321120" y="1522201"/>
          <a:ext cx="1183296" cy="535541"/>
        </a:xfrm>
        <a:prstGeom xmlns:a="http://schemas.openxmlformats.org/drawingml/2006/main" prst="notchedRightArrow">
          <a:avLst/>
        </a:prstGeom>
        <a:gradFill xmlns:a="http://schemas.openxmlformats.org/drawingml/2006/main" flip="none" rotWithShape="1">
          <a:gsLst>
            <a:gs pos="0">
              <a:schemeClr val="accent6">
                <a:lumMod val="40000"/>
                <a:lumOff val="60000"/>
              </a:schemeClr>
            </a:gs>
            <a:gs pos="100000">
              <a:srgbClr val="9BBB59">
                <a:lumMod val="40000"/>
                <a:lumOff val="60000"/>
              </a:srgbClr>
            </a:gs>
          </a:gsLst>
          <a:path path="circle">
            <a:fillToRect l="50000" t="50000" r="50000" b="50000"/>
          </a:path>
          <a:tileRect/>
        </a:gradFill>
        <a:ln xmlns:a="http://schemas.openxmlformats.org/drawingml/2006/main" w="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на 23,7 %</a:t>
          </a:r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0.08334</cdr:x>
      <cdr:y>0.85593</cdr:y>
    </cdr:from>
    <cdr:to>
      <cdr:x>0.73336</cdr:x>
      <cdr:y>0.90998</cdr:y>
    </cdr:to>
    <cdr:sp macro="" textlink="">
      <cdr:nvSpPr>
        <cdr:cNvPr id="14" name="Правая фигурная скобка 13"/>
        <cdr:cNvSpPr/>
      </cdr:nvSpPr>
      <cdr:spPr>
        <a:xfrm xmlns:a="http://schemas.openxmlformats.org/drawingml/2006/main" rot="5400000">
          <a:off x="3384972" y="1876988"/>
          <a:ext cx="286839" cy="5616623"/>
        </a:xfrm>
        <a:prstGeom xmlns:a="http://schemas.openxmlformats.org/drawingml/2006/main" prst="rightBrace">
          <a:avLst>
            <a:gd name="adj1" fmla="val 8333"/>
            <a:gd name="adj2" fmla="val 50243"/>
          </a:avLst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0.03429</cdr:x>
      <cdr:y>0.30479</cdr:y>
    </cdr:from>
    <cdr:to>
      <cdr:x>0.29142</cdr:x>
      <cdr:y>0.75699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288032" y="1514353"/>
          <a:ext cx="2160240" cy="224676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auto">
            <a:spcBef>
              <a:spcPts val="0"/>
            </a:spcBef>
            <a:spcAft>
              <a:spcPts val="0"/>
            </a:spcAft>
            <a:defRPr/>
          </a:pPr>
          <a:r>
            <a:rPr lang="ru-RU" sz="1400" i="1" u="sng" dirty="0" smtClean="0"/>
            <a:t>В сельхозорганизациях (в % </a:t>
          </a:r>
          <a:r>
            <a:rPr lang="ru-RU" sz="1400" i="1" u="sng" dirty="0"/>
            <a:t>к январю-июню 2011 </a:t>
          </a:r>
          <a:r>
            <a:rPr lang="ru-RU" sz="1400" i="1" u="sng" dirty="0" smtClean="0"/>
            <a:t>года): </a:t>
          </a:r>
        </a:p>
        <a:p xmlns:a="http://schemas.openxmlformats.org/drawingml/2006/main">
          <a:pPr marL="171450" indent="-171450" fontAlgn="auto">
            <a:spcBef>
              <a:spcPts val="0"/>
            </a:spcBef>
            <a:spcAft>
              <a:spcPts val="0"/>
            </a:spcAft>
            <a:buFontTx/>
            <a:buChar char="-"/>
            <a:defRPr/>
          </a:pPr>
          <a:r>
            <a:rPr lang="ru-RU" sz="1400" dirty="0" smtClean="0"/>
            <a:t>индекс </a:t>
          </a:r>
          <a:r>
            <a:rPr lang="ru-RU" sz="1400" dirty="0"/>
            <a:t>производства продукции сельского хозяйства </a:t>
          </a:r>
          <a:r>
            <a:rPr lang="ru-RU" sz="1400" dirty="0" smtClean="0"/>
            <a:t>– 116,1 %;</a:t>
          </a:r>
          <a:endParaRPr lang="ru-RU" sz="1400" dirty="0"/>
        </a:p>
        <a:p xmlns:a="http://schemas.openxmlformats.org/drawingml/2006/main">
          <a:pPr marL="171450" indent="-171450" fontAlgn="auto">
            <a:spcBef>
              <a:spcPts val="0"/>
            </a:spcBef>
            <a:spcAft>
              <a:spcPts val="0"/>
            </a:spcAft>
            <a:buFontTx/>
            <a:buChar char="-"/>
            <a:defRPr/>
          </a:pPr>
          <a:r>
            <a:rPr lang="ru-RU" sz="1400" dirty="0" smtClean="0"/>
            <a:t>надой на 1 корову – 110,2 %;</a:t>
          </a:r>
        </a:p>
        <a:p xmlns:a="http://schemas.openxmlformats.org/drawingml/2006/main">
          <a:pPr marL="171450" indent="-171450" fontAlgn="auto">
            <a:spcBef>
              <a:spcPts val="0"/>
            </a:spcBef>
            <a:spcAft>
              <a:spcPts val="0"/>
            </a:spcAft>
            <a:buFontTx/>
            <a:buChar char="-"/>
            <a:defRPr/>
          </a:pPr>
          <a:r>
            <a:rPr lang="ru-RU" sz="1400" dirty="0" smtClean="0"/>
            <a:t> яйценоскость кур-несушек – 102,0 %.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0.04954</cdr:x>
      <cdr:y>0.77818</cdr:y>
    </cdr:from>
    <cdr:to>
      <cdr:x>0.34307</cdr:x>
      <cdr:y>0.89076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3202" y="4573679"/>
          <a:ext cx="2448272" cy="66164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vert="horz" wrap="square" lIns="91440" tIns="45720" rIns="91440" bIns="45720" rtlCol="0" anchor="ctr"/>
        <a:lstStyle xmlns:a="http://schemas.openxmlformats.org/drawingml/2006/main"/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en-US" sz="1600" b="1" kern="1200" noProof="0" dirty="0" smtClean="0">
              <a:solidFill>
                <a:schemeClr val="tx1"/>
              </a:solidFill>
            </a:rPr>
            <a:t>I </a:t>
          </a:r>
          <a:r>
            <a:rPr lang="ru-RU" sz="1600" b="1" kern="1200" noProof="0" dirty="0" smtClean="0">
              <a:solidFill>
                <a:schemeClr val="tx1"/>
              </a:solidFill>
            </a:rPr>
            <a:t>полугодие 2011 года</a:t>
          </a:r>
          <a:endParaRPr kumimoji="0" lang="ru-RU" sz="16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0.43804</cdr:x>
      <cdr:y>0.77818</cdr:y>
    </cdr:from>
    <cdr:to>
      <cdr:x>0.7402</cdr:x>
      <cdr:y>0.89076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653562" y="4573679"/>
          <a:ext cx="2520279" cy="66164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="horz" wrap="square" lIns="91440" tIns="45720" rIns="91440" bIns="45720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en-US" sz="1600" b="1" kern="1200" noProof="0" dirty="0" smtClean="0">
              <a:solidFill>
                <a:schemeClr val="tx1"/>
              </a:solidFill>
            </a:rPr>
            <a:t>I </a:t>
          </a:r>
          <a:r>
            <a:rPr lang="ru-RU" sz="1600" b="1" kern="1200" noProof="0" dirty="0" smtClean="0">
              <a:solidFill>
                <a:schemeClr val="tx1"/>
              </a:solidFill>
            </a:rPr>
            <a:t>полугодие 2012 года</a:t>
          </a:r>
          <a:endParaRPr kumimoji="0" lang="ru-RU" sz="16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00C27FD-F076-4206-8EEE-2FBE1EE7C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6672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658775F-831B-4AEB-97E4-016453420350}" type="datetimeFigureOut">
              <a:rPr lang="ru-RU"/>
              <a:pPr>
                <a:defRPr/>
              </a:pPr>
              <a:t>21.08.2012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649903-917D-4039-BFB1-6212F6241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0730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46A20D-1C93-439C-A626-819EB21BC4F4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649903-917D-4039-BFB1-6212F6241AF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2930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46A20D-1C93-439C-A626-819EB21BC4F4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649903-917D-4039-BFB1-6212F6241AF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676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649903-917D-4039-BFB1-6212F6241AF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389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649903-917D-4039-BFB1-6212F6241AF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11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649903-917D-4039-BFB1-6212F6241AF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465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649903-917D-4039-BFB1-6212F6241AF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3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649903-917D-4039-BFB1-6212F6241AF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813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649903-917D-4039-BFB1-6212F6241AF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305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649903-917D-4039-BFB1-6212F6241AF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07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9820F-9BD8-4AD3-AFC3-03E655FCB49C}" type="datetime1">
              <a:rPr lang="ru-RU" smtClean="0"/>
              <a:t>21.08.2012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7F155-BA6A-4959-984D-6B443A711F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F4914-7F5A-47E9-AF17-1CA6D56AC36E}" type="datetime1">
              <a:rPr lang="ru-RU" smtClean="0"/>
              <a:t>21.08.2012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985CE-2E1C-4F5E-988C-FF5B7B75D6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57D5D-29D4-490E-A14E-2F129002733A}" type="datetime1">
              <a:rPr lang="ru-RU" smtClean="0"/>
              <a:t>21.08.2012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06C53-F4FA-4896-B8C8-DEBE174E66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D1DB3-BEEF-4093-8076-71CC520CAFEE}" type="datetime1">
              <a:rPr lang="ru-RU" smtClean="0"/>
              <a:t>21.08.2012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D0B0F-B8B3-4F30-8E80-643C12684B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75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C21E1-C623-40AB-8CC5-E497A06994F7}" type="datetime1">
              <a:rPr lang="ru-RU" smtClean="0"/>
              <a:t>21.08.2012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3818F-0B81-441E-9016-F586FB5BE2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BF1E6-8231-4CBC-B9C7-C525EB63F796}" type="datetime1">
              <a:rPr lang="ru-RU" smtClean="0"/>
              <a:t>21.08.2012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D0C65-E972-4CE5-B610-05FD02D3C5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6E43F-E348-4023-A7F7-98438C7A3649}" type="datetime1">
              <a:rPr lang="ru-RU" smtClean="0"/>
              <a:t>21.08.2012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4D305-F06A-4B14-98C3-650C1BA491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6B8E5-576C-4ED6-A3EB-4800443492BB}" type="datetime1">
              <a:rPr lang="ru-RU" smtClean="0"/>
              <a:t>21.08.2012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3C678-A0C3-4659-BC70-ABA5FD7489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63104-179D-4109-811A-57E48CE020FD}" type="datetime1">
              <a:rPr lang="ru-RU" smtClean="0"/>
              <a:t>21.08.2012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A49B3-7C61-482E-9801-10B40B41B1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DE8A4-B444-49FD-9343-276D47C520A8}" type="datetime1">
              <a:rPr lang="ru-RU" smtClean="0"/>
              <a:t>21.08.2012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8AE90-B448-41BC-8285-5E9D038527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F83AE-A253-4341-95AB-99683AAF73C8}" type="datetime1">
              <a:rPr lang="ru-RU" smtClean="0"/>
              <a:t>21.08.2012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FD05-2B05-464E-9127-977D5C78C4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AC2E1-9111-47CD-86D0-57C7EAD84F05}" type="datetime1">
              <a:rPr lang="ru-RU" smtClean="0"/>
              <a:t>21.08.2012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215B0-3280-4D25-917D-26BF75F3AB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349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3065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aseline="0" smtClean="0">
                <a:solidFill>
                  <a:srgbClr val="A03202"/>
                </a:solidFill>
                <a:latin typeface="+mn-lt"/>
              </a:defRPr>
            </a:lvl1pPr>
          </a:lstStyle>
          <a:p>
            <a:pPr>
              <a:defRPr/>
            </a:pPr>
            <a:fld id="{0E060365-B440-4832-B4FF-5236EA033C22}" type="datetime1">
              <a:rPr lang="ru-RU" smtClean="0"/>
              <a:t>21.08.2012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051050" y="6356350"/>
            <a:ext cx="3025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aseline="0">
                <a:solidFill>
                  <a:srgbClr val="A0320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364163" y="6356350"/>
            <a:ext cx="1054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aseline="0">
                <a:solidFill>
                  <a:srgbClr val="A03202"/>
                </a:solidFill>
                <a:latin typeface="+mn-lt"/>
              </a:defRPr>
            </a:lvl1pPr>
          </a:lstStyle>
          <a:p>
            <a:pPr>
              <a:defRPr/>
            </a:pPr>
            <a:fld id="{0B555BB8-4EE8-4AE6-B38D-53FEE623DA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chart" Target="../charts/chart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_____Microsoft_Excel_97-20031.xls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6408712" cy="3024486"/>
          </a:xfrm>
        </p:spPr>
        <p:txBody>
          <a:bodyPr/>
          <a:lstStyle/>
          <a:p>
            <a:pPr algn="l" eaLnBrk="1" hangingPunct="1"/>
            <a:r>
              <a:rPr lang="ru-RU" sz="3200" b="1" dirty="0" smtClean="0">
                <a:solidFill>
                  <a:schemeClr val="bg1"/>
                </a:solidFill>
              </a:rPr>
              <a:t>Об </a:t>
            </a:r>
            <a:r>
              <a:rPr lang="ru-RU" sz="3200" b="1" dirty="0">
                <a:solidFill>
                  <a:schemeClr val="bg1"/>
                </a:solidFill>
              </a:rPr>
              <a:t>итогах </a:t>
            </a:r>
            <a:r>
              <a:rPr lang="ru-RU" sz="3200" b="1" dirty="0" smtClean="0">
                <a:solidFill>
                  <a:schemeClr val="bg1"/>
                </a:solidFill>
              </a:rPr>
              <a:t>экономического и социального </a:t>
            </a:r>
            <a:r>
              <a:rPr lang="ru-RU" sz="3200" b="1" dirty="0">
                <a:solidFill>
                  <a:schemeClr val="bg1"/>
                </a:solidFill>
              </a:rPr>
              <a:t>развития </a:t>
            </a:r>
            <a:br>
              <a:rPr lang="ru-RU" sz="3200" b="1" dirty="0">
                <a:solidFill>
                  <a:schemeClr val="bg1"/>
                </a:solidFill>
              </a:rPr>
            </a:br>
            <a:r>
              <a:rPr lang="ru-RU" sz="3200" b="1" dirty="0">
                <a:solidFill>
                  <a:schemeClr val="bg1"/>
                </a:solidFill>
              </a:rPr>
              <a:t>Чувашской Республики 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в первом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полугодии 2012 года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776965" y="4221088"/>
            <a:ext cx="64008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r>
              <a:rPr lang="ru-RU" sz="1400" dirty="0">
                <a:solidFill>
                  <a:srgbClr val="898989"/>
                </a:solidFill>
                <a:latin typeface="Arial" pitchFamily="34" charset="0"/>
              </a:rPr>
              <a:t>Дата: </a:t>
            </a:r>
            <a:r>
              <a:rPr lang="ru-RU" sz="1400" dirty="0" smtClean="0">
                <a:solidFill>
                  <a:srgbClr val="898989"/>
                </a:solidFill>
                <a:latin typeface="Arial" pitchFamily="34" charset="0"/>
              </a:rPr>
              <a:t>28 августа </a:t>
            </a:r>
            <a:r>
              <a:rPr lang="ru-RU" sz="1400" dirty="0">
                <a:solidFill>
                  <a:srgbClr val="898989"/>
                </a:solidFill>
                <a:latin typeface="Arial" pitchFamily="34" charset="0"/>
              </a:rPr>
              <a:t>2012 г.  </a:t>
            </a:r>
          </a:p>
          <a:p>
            <a:pPr eaLnBrk="1" hangingPunct="1">
              <a:buFont typeface="Arial" pitchFamily="34" charset="0"/>
              <a:buNone/>
            </a:pPr>
            <a:endParaRPr lang="ru-RU" sz="1400" dirty="0">
              <a:solidFill>
                <a:srgbClr val="898989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ru-RU" sz="14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Место: Актовый зал «АБС ЗЭиМ Автоматизация» </a:t>
            </a:r>
            <a:endParaRPr lang="ru-RU" sz="1400" dirty="0" smtClean="0">
              <a:solidFill>
                <a:schemeClr val="bg1">
                  <a:lumMod val="65000"/>
                </a:schemeClr>
              </a:solidFill>
              <a:latin typeface="+mn-lt"/>
            </a:endParaRPr>
          </a:p>
          <a:p>
            <a:pPr eaLnBrk="1" hangingPunct="1">
              <a:buFont typeface="Arial" pitchFamily="34" charset="0"/>
              <a:buNone/>
            </a:pP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г</a:t>
            </a:r>
            <a:r>
              <a:rPr lang="ru-RU" sz="14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. Чебоксары, пр. И. Яковлева, 1	</a:t>
            </a:r>
            <a:endParaRPr lang="ru-RU" sz="1400" dirty="0" smtClean="0">
              <a:solidFill>
                <a:schemeClr val="bg1">
                  <a:lumMod val="65000"/>
                </a:schemeClr>
              </a:solidFill>
              <a:latin typeface="+mn-lt"/>
            </a:endParaRPr>
          </a:p>
          <a:p>
            <a:pPr eaLnBrk="1" hangingPunct="1">
              <a:buFont typeface="Arial" pitchFamily="34" charset="0"/>
              <a:buNone/>
            </a:pP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</a:t>
            </a:r>
            <a:r>
              <a:rPr lang="ru-RU" sz="14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вход через центральную проходную)</a:t>
            </a:r>
            <a:r>
              <a:rPr lang="ru-RU" sz="1400" dirty="0">
                <a:solidFill>
                  <a:schemeClr val="bg1">
                    <a:lumMod val="65000"/>
                  </a:schemeClr>
                </a:solidFill>
              </a:rPr>
              <a:t>	</a:t>
            </a:r>
            <a:endParaRPr lang="ru-RU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buFont typeface="Arial" pitchFamily="34" charset="0"/>
              <a:buNone/>
            </a:pPr>
            <a:endParaRPr lang="ru-RU" sz="1400" dirty="0">
              <a:solidFill>
                <a:srgbClr val="898989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ru-RU" sz="1400" dirty="0" smtClean="0">
                <a:solidFill>
                  <a:srgbClr val="898989"/>
                </a:solidFill>
                <a:latin typeface="Arial" pitchFamily="34" charset="0"/>
              </a:rPr>
              <a:t>Докладчик </a:t>
            </a:r>
            <a:endParaRPr lang="ru-RU" sz="1400" dirty="0">
              <a:solidFill>
                <a:srgbClr val="898989"/>
              </a:solidFill>
              <a:latin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ru-RU" sz="1400" dirty="0">
                <a:solidFill>
                  <a:srgbClr val="898989"/>
                </a:solidFill>
                <a:latin typeface="Arial" pitchFamily="34" charset="0"/>
              </a:rPr>
              <a:t>Министр  экономического развития, промышленности 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1400" dirty="0">
                <a:solidFill>
                  <a:srgbClr val="898989"/>
                </a:solidFill>
                <a:latin typeface="Arial" pitchFamily="34" charset="0"/>
              </a:rPr>
              <a:t>и торговли Чувашской Республики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1400" dirty="0">
                <a:solidFill>
                  <a:srgbClr val="898989"/>
                </a:solidFill>
                <a:latin typeface="Arial" pitchFamily="34" charset="0"/>
              </a:rPr>
              <a:t>А. Табаков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573538650"/>
              </p:ext>
            </p:extLst>
          </p:nvPr>
        </p:nvGraphicFramePr>
        <p:xfrm>
          <a:off x="395536" y="1052736"/>
          <a:ext cx="874846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819" name="Rectangle 3"/>
          <p:cNvSpPr>
            <a:spLocks noGrp="1"/>
          </p:cNvSpPr>
          <p:nvPr>
            <p:ph type="title"/>
          </p:nvPr>
        </p:nvSpPr>
        <p:spPr>
          <a:xfrm>
            <a:off x="323528" y="209729"/>
            <a:ext cx="8208912" cy="677108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990000"/>
                </a:solidFill>
                <a:latin typeface="Arial" pitchFamily="34" charset="0"/>
                <a:ea typeface="맑은 고딕"/>
                <a:cs typeface="Arial" pitchFamily="34" charset="0"/>
              </a:rPr>
              <a:t>Развитие потребительского рынка </a:t>
            </a:r>
            <a:br>
              <a:rPr lang="ru-RU" sz="2000" b="1" dirty="0">
                <a:solidFill>
                  <a:srgbClr val="990000"/>
                </a:solidFill>
                <a:latin typeface="Arial" pitchFamily="34" charset="0"/>
                <a:ea typeface="맑은 고딕"/>
                <a:cs typeface="Arial" pitchFamily="34" charset="0"/>
              </a:rPr>
            </a:br>
            <a:r>
              <a:rPr lang="ru-RU" sz="1800" b="1" dirty="0">
                <a:solidFill>
                  <a:srgbClr val="990000"/>
                </a:solidFill>
                <a:latin typeface="Arial" pitchFamily="34" charset="0"/>
                <a:ea typeface="맑은 고딕"/>
                <a:cs typeface="Arial" pitchFamily="34" charset="0"/>
              </a:rPr>
              <a:t>(в %  к соответствующему периоду предыдущего года)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1054100" cy="365125"/>
          </a:xfrm>
        </p:spPr>
        <p:txBody>
          <a:bodyPr/>
          <a:lstStyle/>
          <a:p>
            <a:pPr>
              <a:defRPr/>
            </a:pPr>
            <a:fld id="{64BD0B0F-B8B3-4F30-8E80-643C12684B98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668344" y="6309320"/>
            <a:ext cx="1054100" cy="365125"/>
          </a:xfrm>
        </p:spPr>
        <p:txBody>
          <a:bodyPr/>
          <a:lstStyle/>
          <a:p>
            <a:pPr>
              <a:defRPr/>
            </a:pPr>
            <a:fld id="{7668AE90-B448-41BC-8285-5E9D03852756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666959"/>
              </p:ext>
            </p:extLst>
          </p:nvPr>
        </p:nvGraphicFramePr>
        <p:xfrm>
          <a:off x="547936" y="1205136"/>
          <a:ext cx="82725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2"/>
          <p:cNvSpPr txBox="1">
            <a:spLocks noRot="1" noChangeArrowheads="1"/>
          </p:cNvSpPr>
          <p:nvPr/>
        </p:nvSpPr>
        <p:spPr>
          <a:xfrm>
            <a:off x="129333" y="188913"/>
            <a:ext cx="9014667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2000" b="1">
                <a:solidFill>
                  <a:srgbClr val="990000"/>
                </a:solidFill>
                <a:latin typeface="+mj-lt"/>
                <a:ea typeface="+mj-ea"/>
                <a:cs typeface="+mj-cs"/>
              </a:defRPr>
            </a:lvl1pPr>
            <a:lvl2pPr algn="ctr" eaLnBrk="0" hangingPunct="0">
              <a:defRPr sz="4400"/>
            </a:lvl2pPr>
            <a:lvl3pPr algn="ctr" eaLnBrk="0" hangingPunct="0">
              <a:defRPr sz="4400"/>
            </a:lvl3pPr>
            <a:lvl4pPr algn="ctr" eaLnBrk="0" hangingPunct="0">
              <a:defRPr sz="4400"/>
            </a:lvl4pPr>
            <a:lvl5pPr algn="ctr" eaLnBrk="0" hangingPunct="0"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ru-RU" dirty="0" smtClean="0"/>
              <a:t>Рост </a:t>
            </a:r>
            <a:r>
              <a:rPr lang="ru-RU" dirty="0"/>
              <a:t>среднемесячной заработной </a:t>
            </a:r>
            <a:r>
              <a:rPr lang="ru-RU" dirty="0" smtClean="0"/>
              <a:t>платы </a:t>
            </a:r>
            <a:r>
              <a:rPr lang="ru-RU" dirty="0"/>
              <a:t>и </a:t>
            </a:r>
            <a:endParaRPr lang="ru-RU" dirty="0" smtClean="0"/>
          </a:p>
          <a:p>
            <a:r>
              <a:rPr lang="ru-RU" dirty="0" smtClean="0"/>
              <a:t>реальных располагаемых денежных доходов населения </a:t>
            </a:r>
          </a:p>
          <a:p>
            <a:r>
              <a:rPr lang="ru-RU" sz="1800" dirty="0" smtClean="0"/>
              <a:t>(в </a:t>
            </a:r>
            <a:r>
              <a:rPr lang="ru-RU" sz="1800" dirty="0"/>
              <a:t>% к соответствующему периоду предыдущего </a:t>
            </a:r>
            <a:r>
              <a:rPr lang="ru-RU" sz="1800" dirty="0" smtClean="0"/>
              <a:t>года)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5404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52060059"/>
              </p:ext>
            </p:extLst>
          </p:nvPr>
        </p:nvGraphicFramePr>
        <p:xfrm>
          <a:off x="251520" y="1052736"/>
          <a:ext cx="856895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39750" y="152400"/>
            <a:ext cx="84518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sz="2400" b="1" dirty="0" smtClean="0">
                <a:solidFill>
                  <a:srgbClr val="990000"/>
                </a:solidFill>
                <a:ea typeface="맑은 고딕"/>
                <a:cs typeface="Arial" pitchFamily="34" charset="0"/>
              </a:rPr>
              <a:t>Индексы потребительских цен </a:t>
            </a:r>
            <a:endParaRPr lang="ru-RU" altLang="ko-KR" sz="2400" b="1" dirty="0">
              <a:solidFill>
                <a:srgbClr val="990000"/>
              </a:solidFill>
              <a:ea typeface="맑은 고딕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rgbClr val="953735"/>
                </a:solidFill>
                <a:latin typeface="+mn-lt"/>
                <a:cs typeface="Times New Roman" pitchFamily="18" charset="0"/>
              </a:rPr>
              <a:t>(в % к декабрю предыдущего года)</a:t>
            </a:r>
            <a:endParaRPr lang="ru-RU" b="1" dirty="0">
              <a:solidFill>
                <a:srgbClr val="953735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740352" y="6381328"/>
            <a:ext cx="1054100" cy="365125"/>
          </a:xfrm>
        </p:spPr>
        <p:txBody>
          <a:bodyPr/>
          <a:lstStyle/>
          <a:p>
            <a:pPr>
              <a:defRPr/>
            </a:pPr>
            <a:fld id="{64BD0B0F-B8B3-4F30-8E80-643C12684B98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558398" y="332656"/>
            <a:ext cx="8276453" cy="50143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90000"/>
              </a:lnSpc>
              <a:spcBef>
                <a:spcPts val="0"/>
              </a:spcBef>
            </a:pPr>
            <a:r>
              <a:rPr lang="ru-RU" sz="2000" b="1" dirty="0" smtClean="0">
                <a:solidFill>
                  <a:srgbClr val="990000"/>
                </a:solidFill>
                <a:latin typeface="+mn-lt"/>
              </a:rPr>
              <a:t>Структура использования денежных доходов населения, %</a:t>
            </a:r>
            <a:endParaRPr lang="ru-RU" sz="2000" b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98551" y="6309320"/>
            <a:ext cx="504055" cy="365125"/>
          </a:xfrm>
        </p:spPr>
        <p:txBody>
          <a:bodyPr/>
          <a:lstStyle/>
          <a:p>
            <a:pPr>
              <a:defRPr/>
            </a:pPr>
            <a:fld id="{7668AE90-B448-41BC-8285-5E9D03852756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06354"/>
              </p:ext>
            </p:extLst>
          </p:nvPr>
        </p:nvGraphicFramePr>
        <p:xfrm>
          <a:off x="558398" y="799537"/>
          <a:ext cx="8340725" cy="555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64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4956" y="6381328"/>
            <a:ext cx="405539" cy="365125"/>
          </a:xfrm>
        </p:spPr>
        <p:txBody>
          <a:bodyPr/>
          <a:lstStyle/>
          <a:p>
            <a:pPr>
              <a:defRPr/>
            </a:pPr>
            <a:fld id="{7668AE90-B448-41BC-8285-5E9D03852756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656983"/>
              </p:ext>
            </p:extLst>
          </p:nvPr>
        </p:nvGraphicFramePr>
        <p:xfrm>
          <a:off x="323528" y="1018974"/>
          <a:ext cx="8712968" cy="543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539552" y="206375"/>
            <a:ext cx="841337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ru-RU" sz="2000" b="1" dirty="0">
                <a:solidFill>
                  <a:srgbClr val="990000"/>
                </a:solidFill>
              </a:rPr>
              <a:t>Уровень безработицы, %</a:t>
            </a:r>
            <a:r>
              <a:rPr lang="ru-RU" dirty="0"/>
              <a:t> 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330234" y="634744"/>
            <a:ext cx="4680522" cy="904863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chemeClr val="accent5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sz="1200" b="1" dirty="0" smtClean="0">
                <a:solidFill>
                  <a:schemeClr val="bg1"/>
                </a:solidFill>
              </a:rPr>
              <a:t>В </a:t>
            </a:r>
            <a:r>
              <a:rPr lang="ru-RU" sz="1200" b="1" dirty="0">
                <a:solidFill>
                  <a:schemeClr val="bg1"/>
                </a:solidFill>
              </a:rPr>
              <a:t>целом по Чувашии </a:t>
            </a:r>
            <a:r>
              <a:rPr lang="ru-RU" sz="1200" b="1" dirty="0" smtClean="0">
                <a:solidFill>
                  <a:schemeClr val="bg1"/>
                </a:solidFill>
              </a:rPr>
              <a:t>на </a:t>
            </a:r>
            <a:r>
              <a:rPr lang="ru-RU" sz="1200" b="1" dirty="0">
                <a:solidFill>
                  <a:schemeClr val="bg1"/>
                </a:solidFill>
              </a:rPr>
              <a:t>01.0</a:t>
            </a:r>
            <a:r>
              <a:rPr lang="en-US" sz="1200" b="1" dirty="0">
                <a:solidFill>
                  <a:schemeClr val="bg1"/>
                </a:solidFill>
              </a:rPr>
              <a:t>7</a:t>
            </a:r>
            <a:r>
              <a:rPr lang="ru-RU" sz="1200" b="1" dirty="0" smtClean="0">
                <a:solidFill>
                  <a:schemeClr val="bg1"/>
                </a:solidFill>
              </a:rPr>
              <a:t>.2012 </a:t>
            </a:r>
            <a:r>
              <a:rPr lang="ru-RU" sz="1200" b="1" dirty="0">
                <a:solidFill>
                  <a:schemeClr val="bg1"/>
                </a:solidFill>
              </a:rPr>
              <a:t>г</a:t>
            </a:r>
            <a:r>
              <a:rPr lang="ru-RU" sz="1200" b="1" dirty="0" smtClean="0">
                <a:solidFill>
                  <a:schemeClr val="bg1"/>
                </a:solidFill>
              </a:rPr>
              <a:t>.:</a:t>
            </a: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sz="1200" b="1" dirty="0">
                <a:solidFill>
                  <a:schemeClr val="bg1"/>
                </a:solidFill>
              </a:rPr>
              <a:t>к</a:t>
            </a:r>
            <a:r>
              <a:rPr lang="ru-RU" sz="1200" b="1" dirty="0" smtClean="0">
                <a:solidFill>
                  <a:schemeClr val="bg1"/>
                </a:solidFill>
              </a:rPr>
              <a:t> численности экономически активного населения </a:t>
            </a:r>
            <a:r>
              <a:rPr lang="ru-RU" sz="1200" b="1" dirty="0">
                <a:solidFill>
                  <a:schemeClr val="bg1"/>
                </a:solidFill>
              </a:rPr>
              <a:t>– </a:t>
            </a:r>
            <a:r>
              <a:rPr lang="ru-RU" sz="1200" b="1" dirty="0" smtClean="0">
                <a:solidFill>
                  <a:schemeClr val="bg1"/>
                </a:solidFill>
              </a:rPr>
              <a:t>0,9 %,</a:t>
            </a:r>
          </a:p>
          <a:p>
            <a:pPr algn="ctr" eaLnBrk="1" hangingPunct="1">
              <a:lnSpc>
                <a:spcPct val="110000"/>
              </a:lnSpc>
            </a:pPr>
            <a:r>
              <a:rPr lang="ru-RU" sz="1200" b="1" dirty="0" smtClean="0">
                <a:solidFill>
                  <a:schemeClr val="bg1"/>
                </a:solidFill>
              </a:rPr>
              <a:t>к </a:t>
            </a:r>
            <a:r>
              <a:rPr lang="ru-RU" sz="1200" b="1" dirty="0">
                <a:solidFill>
                  <a:schemeClr val="bg1"/>
                </a:solidFill>
              </a:rPr>
              <a:t>численности </a:t>
            </a:r>
            <a:r>
              <a:rPr lang="ru-RU" sz="1200" b="1" dirty="0" smtClean="0">
                <a:solidFill>
                  <a:schemeClr val="bg1"/>
                </a:solidFill>
              </a:rPr>
              <a:t>трудоспособного населения в трудоспособном возрасте – 0,83 %.</a:t>
            </a:r>
            <a:endParaRPr lang="ru-RU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99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6408712" cy="3024486"/>
          </a:xfrm>
        </p:spPr>
        <p:txBody>
          <a:bodyPr/>
          <a:lstStyle/>
          <a:p>
            <a:pPr algn="l" eaLnBrk="1" hangingPunct="1"/>
            <a:r>
              <a:rPr lang="ru-RU" sz="3200" b="1" dirty="0" smtClean="0">
                <a:solidFill>
                  <a:schemeClr val="bg1"/>
                </a:solidFill>
              </a:rPr>
              <a:t>Об и</a:t>
            </a:r>
            <a:r>
              <a:rPr lang="ru-RU" sz="3200" b="1" dirty="0">
                <a:solidFill>
                  <a:schemeClr val="bg1"/>
                </a:solidFill>
              </a:rPr>
              <a:t>тогах </a:t>
            </a:r>
            <a:r>
              <a:rPr lang="ru-RU" sz="3200" b="1" dirty="0" smtClean="0">
                <a:solidFill>
                  <a:schemeClr val="bg1"/>
                </a:solidFill>
              </a:rPr>
              <a:t>экономического и социального </a:t>
            </a:r>
            <a:r>
              <a:rPr lang="ru-RU" sz="3200" b="1" dirty="0">
                <a:solidFill>
                  <a:schemeClr val="bg1"/>
                </a:solidFill>
              </a:rPr>
              <a:t>развития </a:t>
            </a:r>
            <a:br>
              <a:rPr lang="ru-RU" sz="3200" b="1" dirty="0">
                <a:solidFill>
                  <a:schemeClr val="bg1"/>
                </a:solidFill>
              </a:rPr>
            </a:br>
            <a:r>
              <a:rPr lang="ru-RU" sz="3200" b="1" dirty="0">
                <a:solidFill>
                  <a:schemeClr val="bg1"/>
                </a:solidFill>
              </a:rPr>
              <a:t>Чувашской Республики 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в первом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полугодии 2012 года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49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957088"/>
              </p:ext>
            </p:extLst>
          </p:nvPr>
        </p:nvGraphicFramePr>
        <p:xfrm>
          <a:off x="179512" y="1075781"/>
          <a:ext cx="8712968" cy="5161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0" y="139950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eaLnBrk="1" hangingPunct="1">
              <a:defRPr sz="2000" b="1">
                <a:solidFill>
                  <a:srgbClr val="953735"/>
                </a:solidFill>
                <a:latin typeface="+mj-lt"/>
                <a:cs typeface="Calibri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ru-RU" dirty="0"/>
              <a:t>Основные показатели развития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экономики Чувашии в сравнении с Россией </a:t>
            </a:r>
            <a:br>
              <a:rPr lang="ru-RU" dirty="0"/>
            </a:br>
            <a:r>
              <a:rPr lang="ru-RU" sz="1800" dirty="0"/>
              <a:t>(в %  к соответствующему периоду предыдущего года)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668344" y="6381328"/>
            <a:ext cx="1054100" cy="365125"/>
          </a:xfrm>
        </p:spPr>
        <p:txBody>
          <a:bodyPr/>
          <a:lstStyle/>
          <a:p>
            <a:pPr>
              <a:defRPr/>
            </a:pPr>
            <a:fld id="{7668AE90-B448-41BC-8285-5E9D03852756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21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323528" y="188640"/>
            <a:ext cx="8568951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eaLnBrk="1" hangingPunct="1">
              <a:defRPr sz="2000" b="1">
                <a:solidFill>
                  <a:srgbClr val="953735"/>
                </a:solidFill>
                <a:latin typeface="+mj-lt"/>
                <a:cs typeface="Calibri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ru-RU" dirty="0"/>
              <a:t>Индекс промышленного производства</a:t>
            </a:r>
            <a:r>
              <a:rPr lang="en-US" dirty="0"/>
              <a:t>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сравнении </a:t>
            </a:r>
            <a:r>
              <a:rPr lang="ru-RU" dirty="0" smtClean="0"/>
              <a:t>с </a:t>
            </a:r>
            <a:r>
              <a:rPr lang="ru-RU" dirty="0"/>
              <a:t>регионами ПФО</a:t>
            </a:r>
          </a:p>
          <a:p>
            <a:r>
              <a:rPr lang="ru-RU" sz="1800" dirty="0"/>
              <a:t>(в %  к соответствующему периоду предыдущего года)</a:t>
            </a:r>
          </a:p>
        </p:txBody>
      </p:sp>
      <p:graphicFrame>
        <p:nvGraphicFramePr>
          <p:cNvPr id="6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512476"/>
              </p:ext>
            </p:extLst>
          </p:nvPr>
        </p:nvGraphicFramePr>
        <p:xfrm>
          <a:off x="32245" y="1098725"/>
          <a:ext cx="8863012" cy="5489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AutoShape 1039"/>
          <p:cNvSpPr>
            <a:spLocks noChangeArrowheads="1"/>
          </p:cNvSpPr>
          <p:nvPr/>
        </p:nvSpPr>
        <p:spPr bwMode="auto">
          <a:xfrm flipH="1">
            <a:off x="2627784" y="3501008"/>
            <a:ext cx="2253233" cy="594841"/>
          </a:xfrm>
          <a:prstGeom prst="wedgeRectCallout">
            <a:avLst>
              <a:gd name="adj1" fmla="val 97557"/>
              <a:gd name="adj2" fmla="val -323466"/>
            </a:avLst>
          </a:prstGeom>
          <a:solidFill>
            <a:schemeClr val="bg1"/>
          </a:solidFill>
          <a:ln w="9525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по Чувашии – </a:t>
            </a:r>
          </a:p>
          <a:p>
            <a:pPr algn="ctr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115,6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% </a:t>
            </a:r>
            <a:r>
              <a:rPr lang="en-US" b="1" dirty="0">
                <a:solidFill>
                  <a:srgbClr val="000099"/>
                </a:solidFill>
                <a:latin typeface="Times New Roman" pitchFamily="18" charset="0"/>
              </a:rPr>
              <a:t>(I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место)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596373" y="6381328"/>
            <a:ext cx="1054100" cy="365125"/>
          </a:xfrm>
        </p:spPr>
        <p:txBody>
          <a:bodyPr/>
          <a:lstStyle/>
          <a:p>
            <a:pPr>
              <a:defRPr/>
            </a:pPr>
            <a:fld id="{7668AE90-B448-41BC-8285-5E9D03852756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541832"/>
              </p:ext>
            </p:extLst>
          </p:nvPr>
        </p:nvGraphicFramePr>
        <p:xfrm>
          <a:off x="6156176" y="1916832"/>
          <a:ext cx="2088232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80120"/>
              </a:tblGrid>
              <a:tr h="16157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117,6</a:t>
                      </a:r>
                      <a:endParaRPr lang="ru-RU" sz="1800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0000"/>
                        </a:gs>
                        <a:gs pos="100000">
                          <a:srgbClr val="C00000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104,5</a:t>
                      </a:r>
                      <a:endParaRPr lang="ru-RU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60000"/>
                            <a:lumOff val="40000"/>
                          </a:schemeClr>
                        </a:gs>
                        <a:gs pos="100000">
                          <a:schemeClr val="accent5">
                            <a:lumMod val="7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6157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Чувашия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alpha val="27000"/>
                          </a:schemeClr>
                        </a:gs>
                        <a:gs pos="10000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Россия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alpha val="0"/>
                          </a:schemeClr>
                        </a:gs>
                        <a:gs pos="10000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24128" y="1509258"/>
            <a:ext cx="285921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r>
              <a:rPr lang="ru-RU" sz="1200" dirty="0"/>
              <a:t>по обрабатывающим производствам:</a:t>
            </a:r>
          </a:p>
        </p:txBody>
      </p:sp>
    </p:spTree>
    <p:extLst>
      <p:ext uri="{BB962C8B-B14F-4D97-AF65-F5344CB8AC3E}">
        <p14:creationId xmlns:p14="http://schemas.microsoft.com/office/powerpoint/2010/main" val="193348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152400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eaLnBrk="1" hangingPunct="1">
              <a:defRPr sz="2000" b="1">
                <a:solidFill>
                  <a:srgbClr val="953735"/>
                </a:solidFill>
                <a:latin typeface="+mj-lt"/>
                <a:cs typeface="Calibri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ru-RU" dirty="0"/>
              <a:t>Индексы производства </a:t>
            </a:r>
          </a:p>
          <a:p>
            <a:r>
              <a:rPr lang="ru-RU" dirty="0"/>
              <a:t>по основным видам обрабатывающих производств </a:t>
            </a:r>
            <a:br>
              <a:rPr lang="ru-RU" dirty="0"/>
            </a:br>
            <a:r>
              <a:rPr lang="ru-RU" sz="1800" dirty="0"/>
              <a:t>(в %  к соответствующему периоду </a:t>
            </a:r>
            <a:r>
              <a:rPr lang="ru-RU" sz="1800" dirty="0" smtClean="0"/>
              <a:t>предыдущего </a:t>
            </a:r>
            <a:r>
              <a:rPr lang="ru-RU" sz="1800" dirty="0"/>
              <a:t>года)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051148"/>
              </p:ext>
            </p:extLst>
          </p:nvPr>
        </p:nvGraphicFramePr>
        <p:xfrm>
          <a:off x="362744" y="1124744"/>
          <a:ext cx="8418513" cy="5087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668344" y="6381328"/>
            <a:ext cx="1054100" cy="365125"/>
          </a:xfrm>
        </p:spPr>
        <p:txBody>
          <a:bodyPr/>
          <a:lstStyle/>
          <a:p>
            <a:pPr>
              <a:defRPr/>
            </a:pPr>
            <a:fld id="{7668AE90-B448-41BC-8285-5E9D03852756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30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44408" y="6309320"/>
            <a:ext cx="432047" cy="385018"/>
          </a:xfrm>
        </p:spPr>
        <p:txBody>
          <a:bodyPr/>
          <a:lstStyle/>
          <a:p>
            <a:pPr>
              <a:defRPr/>
            </a:pPr>
            <a:fld id="{7668AE90-B448-41BC-8285-5E9D03852756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646659"/>
              </p:ext>
            </p:extLst>
          </p:nvPr>
        </p:nvGraphicFramePr>
        <p:xfrm>
          <a:off x="536600" y="1340768"/>
          <a:ext cx="7891288" cy="5338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89756" y="179272"/>
            <a:ext cx="89644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eaLnBrk="1" hangingPunct="1">
              <a:defRPr sz="2000" b="1">
                <a:solidFill>
                  <a:srgbClr val="953735"/>
                </a:solidFill>
                <a:latin typeface="+mj-lt"/>
                <a:cs typeface="Calibri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ru-RU" dirty="0"/>
              <a:t>Доля организаций, осуществляющих инновационную </a:t>
            </a:r>
            <a:endParaRPr lang="ru-RU" dirty="0" smtClean="0"/>
          </a:p>
          <a:p>
            <a:r>
              <a:rPr lang="ru-RU" dirty="0" smtClean="0"/>
              <a:t>деятельность</a:t>
            </a:r>
            <a:r>
              <a:rPr lang="ru-RU" dirty="0"/>
              <a:t>, </a:t>
            </a:r>
            <a:r>
              <a:rPr lang="ru-RU" dirty="0" smtClean="0"/>
              <a:t>в </a:t>
            </a:r>
            <a:r>
              <a:rPr lang="ru-RU" dirty="0"/>
              <a:t>общем числе обследованных </a:t>
            </a:r>
            <a:r>
              <a:rPr lang="ru-RU" dirty="0" smtClean="0"/>
              <a:t>организаций,  </a:t>
            </a:r>
            <a:r>
              <a:rPr lang="ru-RU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92604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8AE90-B448-41BC-8285-5E9D03852756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403921" y="208803"/>
            <a:ext cx="8606730" cy="576263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ts val="0"/>
              </a:spcBef>
              <a:defRPr sz="2000" b="1">
                <a:solidFill>
                  <a:srgbClr val="990000"/>
                </a:solidFill>
                <a:latin typeface="+mn-lt"/>
              </a:defRPr>
            </a:lvl1pPr>
          </a:lstStyle>
          <a:p>
            <a:r>
              <a:rPr lang="ru-RU" dirty="0"/>
              <a:t>Доля </a:t>
            </a:r>
            <a:r>
              <a:rPr lang="ru-RU" dirty="0" smtClean="0"/>
              <a:t>прибыльных </a:t>
            </a:r>
            <a:r>
              <a:rPr lang="ru-RU" dirty="0"/>
              <a:t>организаций, %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748198"/>
              </p:ext>
            </p:extLst>
          </p:nvPr>
        </p:nvGraphicFramePr>
        <p:xfrm>
          <a:off x="443310" y="785066"/>
          <a:ext cx="8590867" cy="567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5"/>
          <p:cNvSpPr txBox="1">
            <a:spLocks/>
          </p:cNvSpPr>
          <p:nvPr/>
        </p:nvSpPr>
        <p:spPr>
          <a:xfrm>
            <a:off x="7668344" y="6324955"/>
            <a:ext cx="1054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400" kern="1200" baseline="0">
                <a:solidFill>
                  <a:srgbClr val="A0320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668AE90-B448-41BC-8285-5E9D03852756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42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512077"/>
              </p:ext>
            </p:extLst>
          </p:nvPr>
        </p:nvGraphicFramePr>
        <p:xfrm>
          <a:off x="348458" y="2173511"/>
          <a:ext cx="4400604" cy="3924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11" name="Лист" r:id="rId5" imgW="4886283" imgH="4076734" progId="Excel.Sheet.8">
                  <p:embed/>
                </p:oleObj>
              </mc:Choice>
              <mc:Fallback>
                <p:oleObj name="Лист" r:id="rId5" imgW="4886283" imgH="407673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58" y="2173511"/>
                        <a:ext cx="4400604" cy="392489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50"/>
          <p:cNvSpPr>
            <a:spLocks noChangeArrowheads="1"/>
          </p:cNvSpPr>
          <p:nvPr/>
        </p:nvSpPr>
        <p:spPr bwMode="auto">
          <a:xfrm>
            <a:off x="1434341" y="4778182"/>
            <a:ext cx="1006475" cy="5048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DDDDDD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107,5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% </a:t>
            </a:r>
          </a:p>
        </p:txBody>
      </p:sp>
      <p:sp>
        <p:nvSpPr>
          <p:cNvPr id="9" name="Oval 50"/>
          <p:cNvSpPr>
            <a:spLocks noChangeArrowheads="1"/>
          </p:cNvSpPr>
          <p:nvPr/>
        </p:nvSpPr>
        <p:spPr bwMode="auto">
          <a:xfrm>
            <a:off x="3411189" y="4115327"/>
            <a:ext cx="669603" cy="431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DDDDDD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1</a:t>
            </a:r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5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9,5%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0" name="Text Box 48"/>
          <p:cNvSpPr txBox="1">
            <a:spLocks noChangeArrowheads="1"/>
          </p:cNvSpPr>
          <p:nvPr/>
        </p:nvSpPr>
        <p:spPr bwMode="auto">
          <a:xfrm>
            <a:off x="4932165" y="951522"/>
            <a:ext cx="40333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+mj-lt"/>
              </a:rPr>
              <a:t>Структура инвестиций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+mj-lt"/>
              </a:rPr>
              <a:t>Чувашской Республики </a:t>
            </a:r>
            <a:endParaRPr lang="ru-RU" sz="1600" b="1" dirty="0" smtClean="0">
              <a:solidFill>
                <a:srgbClr val="002060"/>
              </a:solidFill>
              <a:latin typeface="+mj-lt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в </a:t>
            </a:r>
            <a:r>
              <a:rPr lang="en-US" sz="1600" b="1" dirty="0" smtClean="0">
                <a:solidFill>
                  <a:srgbClr val="002060"/>
                </a:solidFill>
                <a:latin typeface="+mj-lt"/>
              </a:rPr>
              <a:t>I</a:t>
            </a:r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 полугодии 2012 года</a:t>
            </a:r>
            <a:endParaRPr lang="ru-RU" sz="1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" name="Text Box 51"/>
          <p:cNvSpPr txBox="1">
            <a:spLocks noChangeArrowheads="1"/>
          </p:cNvSpPr>
          <p:nvPr/>
        </p:nvSpPr>
        <p:spPr bwMode="auto">
          <a:xfrm>
            <a:off x="467544" y="980728"/>
            <a:ext cx="4320480" cy="92333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1500" dirty="0" smtClean="0">
                <a:solidFill>
                  <a:srgbClr val="002060"/>
                </a:solidFill>
                <a:latin typeface="+mj-lt"/>
              </a:rPr>
              <a:t>В </a:t>
            </a:r>
            <a:r>
              <a:rPr lang="en-US" sz="1500" dirty="0" smtClean="0">
                <a:solidFill>
                  <a:srgbClr val="002060"/>
                </a:solidFill>
                <a:latin typeface="+mj-lt"/>
              </a:rPr>
              <a:t>I</a:t>
            </a:r>
            <a:r>
              <a:rPr lang="ru-RU" sz="1500" dirty="0" smtClean="0">
                <a:solidFill>
                  <a:srgbClr val="002060"/>
                </a:solidFill>
                <a:latin typeface="+mj-lt"/>
              </a:rPr>
              <a:t> полугодии 2012 г. в основной капитал Чувашской Республики вложено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500" b="1" dirty="0" smtClean="0">
                <a:solidFill>
                  <a:srgbClr val="002060"/>
                </a:solidFill>
                <a:latin typeface="+mj-lt"/>
              </a:rPr>
              <a:t>24,8 млрд. рублей </a:t>
            </a:r>
            <a:r>
              <a:rPr lang="ru-RU" sz="1500" dirty="0" smtClean="0">
                <a:solidFill>
                  <a:srgbClr val="002060"/>
                </a:solidFill>
                <a:latin typeface="+mj-lt"/>
              </a:rPr>
              <a:t>инвестиций, или </a:t>
            </a:r>
            <a:r>
              <a:rPr lang="ru-RU" sz="1500" b="1" dirty="0" smtClean="0">
                <a:solidFill>
                  <a:srgbClr val="002060"/>
                </a:solidFill>
                <a:latin typeface="+mj-lt"/>
              </a:rPr>
              <a:t>159,5% </a:t>
            </a:r>
            <a:r>
              <a:rPr lang="ru-RU" sz="1500" dirty="0" smtClean="0">
                <a:solidFill>
                  <a:srgbClr val="002060"/>
                </a:solidFill>
                <a:latin typeface="+mj-lt"/>
              </a:rPr>
              <a:t>к </a:t>
            </a:r>
            <a:r>
              <a:rPr lang="en-US" sz="1500" dirty="0" smtClean="0">
                <a:solidFill>
                  <a:srgbClr val="002060"/>
                </a:solidFill>
                <a:latin typeface="+mj-lt"/>
              </a:rPr>
              <a:t>I </a:t>
            </a:r>
            <a:r>
              <a:rPr lang="ru-RU" sz="1500" dirty="0" smtClean="0">
                <a:solidFill>
                  <a:srgbClr val="002060"/>
                </a:solidFill>
                <a:latin typeface="+mj-lt"/>
              </a:rPr>
              <a:t>полугодию 2011 года </a:t>
            </a:r>
            <a:endParaRPr lang="ru-RU" sz="15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2" name="AutoShape 49"/>
          <p:cNvSpPr>
            <a:spLocks noChangeArrowheads="1"/>
          </p:cNvSpPr>
          <p:nvPr/>
        </p:nvSpPr>
        <p:spPr bwMode="auto">
          <a:xfrm rot="19980925">
            <a:off x="1818575" y="2818893"/>
            <a:ext cx="1866468" cy="1151564"/>
          </a:xfrm>
          <a:custGeom>
            <a:avLst/>
            <a:gdLst>
              <a:gd name="G0" fmla="+- -3422207 0 0"/>
              <a:gd name="G1" fmla="+- -10054748 0 0"/>
              <a:gd name="G2" fmla="+- -3422207 0 -10054748"/>
              <a:gd name="G3" fmla="+- 10800 0 0"/>
              <a:gd name="G4" fmla="+- 0 0 -3422207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2 0 0"/>
              <a:gd name="G9" fmla="+- 0 0 -10054748"/>
              <a:gd name="G10" fmla="+- 8902 0 2700"/>
              <a:gd name="G11" fmla="cos G10 -3422207"/>
              <a:gd name="G12" fmla="sin G10 -3422207"/>
              <a:gd name="G13" fmla="cos 13500 -3422207"/>
              <a:gd name="G14" fmla="sin 13500 -3422207"/>
              <a:gd name="G15" fmla="+- G11 10800 0"/>
              <a:gd name="G16" fmla="+- G12 10800 0"/>
              <a:gd name="G17" fmla="+- G13 10800 0"/>
              <a:gd name="G18" fmla="+- G14 10800 0"/>
              <a:gd name="G19" fmla="*/ 8902 1 2"/>
              <a:gd name="G20" fmla="+- G19 5400 0"/>
              <a:gd name="G21" fmla="cos G20 -3422207"/>
              <a:gd name="G22" fmla="sin G20 -3422207"/>
              <a:gd name="G23" fmla="+- G21 10800 0"/>
              <a:gd name="G24" fmla="+- G12 G23 G22"/>
              <a:gd name="G25" fmla="+- G22 G23 G11"/>
              <a:gd name="G26" fmla="cos 10800 -3422207"/>
              <a:gd name="G27" fmla="sin 10800 -3422207"/>
              <a:gd name="G28" fmla="cos 8902 -3422207"/>
              <a:gd name="G29" fmla="sin 8902 -3422207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054748"/>
              <a:gd name="G36" fmla="sin G34 -10054748"/>
              <a:gd name="G37" fmla="+/ -10054748 -3422207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2 G39"/>
              <a:gd name="G43" fmla="sin 8902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8403 w 21600"/>
              <a:gd name="T5" fmla="*/ 269 h 21600"/>
              <a:gd name="T6" fmla="*/ 1989 w 21600"/>
              <a:gd name="T7" fmla="*/ 6392 h 21600"/>
              <a:gd name="T8" fmla="*/ 8824 w 21600"/>
              <a:gd name="T9" fmla="*/ 2119 h 21600"/>
              <a:gd name="T10" fmla="*/ 19070 w 21600"/>
              <a:gd name="T11" fmla="*/ 130 h 21600"/>
              <a:gd name="T12" fmla="*/ 19719 w 21600"/>
              <a:gd name="T13" fmla="*/ 5250 h 21600"/>
              <a:gd name="T14" fmla="*/ 14599 w 21600"/>
              <a:gd name="T15" fmla="*/ 589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53" y="3764"/>
                </a:moveTo>
                <a:cubicBezTo>
                  <a:pt x="14693" y="2554"/>
                  <a:pt x="12774" y="1898"/>
                  <a:pt x="10800" y="1898"/>
                </a:cubicBezTo>
                <a:cubicBezTo>
                  <a:pt x="7428" y="1897"/>
                  <a:pt x="4346" y="3802"/>
                  <a:pt x="2838" y="6817"/>
                </a:cubicBezTo>
                <a:lnTo>
                  <a:pt x="1141" y="5968"/>
                </a:lnTo>
                <a:cubicBezTo>
                  <a:pt x="2970" y="2310"/>
                  <a:pt x="6710" y="-1"/>
                  <a:pt x="10800" y="0"/>
                </a:cubicBezTo>
                <a:cubicBezTo>
                  <a:pt x="13195" y="0"/>
                  <a:pt x="15523" y="796"/>
                  <a:pt x="17416" y="2264"/>
                </a:cubicBezTo>
                <a:lnTo>
                  <a:pt x="19070" y="130"/>
                </a:lnTo>
                <a:lnTo>
                  <a:pt x="19719" y="5250"/>
                </a:lnTo>
                <a:lnTo>
                  <a:pt x="14599" y="5898"/>
                </a:lnTo>
                <a:lnTo>
                  <a:pt x="16253" y="3764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48457" y="2034605"/>
            <a:ext cx="1331913" cy="27781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млрд. рублей 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611188" y="333375"/>
            <a:ext cx="80010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altLang="ko-KR" sz="2400" b="1" dirty="0">
                <a:solidFill>
                  <a:srgbClr val="990000"/>
                </a:solidFill>
                <a:ea typeface="맑은 고딕"/>
                <a:cs typeface="Arial" pitchFamily="34" charset="0"/>
              </a:rPr>
              <a:t>Инвестиции в основной капитал</a:t>
            </a:r>
            <a:endParaRPr lang="ru-RU" sz="2400" b="1" dirty="0">
              <a:solidFill>
                <a:srgbClr val="990000"/>
              </a:solidFill>
              <a:latin typeface="+mn-lt"/>
              <a:ea typeface="맑은 고딕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613130" y="6381328"/>
            <a:ext cx="1054100" cy="365125"/>
          </a:xfrm>
        </p:spPr>
        <p:txBody>
          <a:bodyPr/>
          <a:lstStyle/>
          <a:p>
            <a:pPr>
              <a:defRPr/>
            </a:pPr>
            <a:fld id="{7668AE90-B448-41BC-8285-5E9D03852756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16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728882"/>
              </p:ext>
            </p:extLst>
          </p:nvPr>
        </p:nvGraphicFramePr>
        <p:xfrm>
          <a:off x="4932040" y="1484784"/>
          <a:ext cx="4003675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9754264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585896589"/>
              </p:ext>
            </p:extLst>
          </p:nvPr>
        </p:nvGraphicFramePr>
        <p:xfrm>
          <a:off x="395536" y="786920"/>
          <a:ext cx="8640638" cy="5306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668344" y="6381328"/>
            <a:ext cx="1054100" cy="365125"/>
          </a:xfrm>
        </p:spPr>
        <p:txBody>
          <a:bodyPr/>
          <a:lstStyle/>
          <a:p>
            <a:pPr>
              <a:defRPr/>
            </a:pPr>
            <a:fld id="{7668AE90-B448-41BC-8285-5E9D03852756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467898"/>
              </p:ext>
            </p:extLst>
          </p:nvPr>
        </p:nvGraphicFramePr>
        <p:xfrm>
          <a:off x="6732241" y="5589240"/>
          <a:ext cx="20879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309"/>
                <a:gridCol w="1069601"/>
              </a:tblGrid>
              <a:tr h="568072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2011 год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2012 год оценка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11560" y="386810"/>
            <a:ext cx="82085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953735"/>
                </a:solidFill>
                <a:latin typeface="+mj-lt"/>
                <a:cs typeface="Calibri" pitchFamily="34" charset="0"/>
              </a:rPr>
              <a:t>Развитие малого </a:t>
            </a:r>
            <a:r>
              <a:rPr lang="ru-RU" sz="2000" b="1" dirty="0">
                <a:solidFill>
                  <a:srgbClr val="953735"/>
                </a:solidFill>
                <a:latin typeface="+mj-lt"/>
                <a:cs typeface="Calibri" pitchFamily="34" charset="0"/>
              </a:rPr>
              <a:t>и среднего </a:t>
            </a:r>
            <a:r>
              <a:rPr lang="ru-RU" sz="2000" b="1" dirty="0" smtClean="0">
                <a:solidFill>
                  <a:srgbClr val="953735"/>
                </a:solidFill>
                <a:latin typeface="+mj-lt"/>
                <a:cs typeface="Calibri" pitchFamily="34" charset="0"/>
              </a:rPr>
              <a:t>предпринимательства</a:t>
            </a:r>
            <a:endParaRPr lang="ru-RU" sz="2000" b="1" dirty="0">
              <a:solidFill>
                <a:srgbClr val="953735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 rot="5400000">
            <a:off x="7690779" y="4519158"/>
            <a:ext cx="304491" cy="195424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6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23528" y="155797"/>
            <a:ext cx="849694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>
            <a:spAutoFit/>
          </a:bodyPr>
          <a:lstStyle>
            <a:defPPr>
              <a:defRPr lang="ru-RU"/>
            </a:defPPr>
            <a:lvl1pPr algn="ctr">
              <a:lnSpc>
                <a:spcPct val="80000"/>
              </a:lnSpc>
              <a:defRPr sz="2400" b="1">
                <a:solidFill>
                  <a:srgbClr val="990000"/>
                </a:solidFill>
                <a:ea typeface="맑은 고딕"/>
                <a:cs typeface="Arial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000" dirty="0"/>
              <a:t>Производство основных видов продукции животноводства в хозяйствах всех категорий </a:t>
            </a:r>
          </a:p>
          <a:p>
            <a:pPr>
              <a:lnSpc>
                <a:spcPct val="100000"/>
              </a:lnSpc>
            </a:pPr>
            <a:r>
              <a:rPr lang="ru-RU" sz="1800" dirty="0"/>
              <a:t>(в %  к соответствующему периоду предыдущего года)</a:t>
            </a: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816231"/>
              </p:ext>
            </p:extLst>
          </p:nvPr>
        </p:nvGraphicFramePr>
        <p:xfrm>
          <a:off x="395536" y="1340768"/>
          <a:ext cx="840105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Номер слайда 2"/>
          <p:cNvSpPr txBox="1">
            <a:spLocks/>
          </p:cNvSpPr>
          <p:nvPr/>
        </p:nvSpPr>
        <p:spPr>
          <a:xfrm>
            <a:off x="7668344" y="6326187"/>
            <a:ext cx="1054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400" kern="1200" baseline="0">
                <a:solidFill>
                  <a:srgbClr val="A0320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77D2442-6C4C-4388-AA23-916C7DAB1676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369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/>
      <a:lstStyle>
        <a:defPPr marL="0" marR="0" indent="0" algn="r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kern="1200" cap="none" spc="0" normalizeH="0" baseline="0" noProof="0" smtClean="0">
            <a:ln>
              <a:noFill/>
            </a:ln>
            <a:solidFill>
              <a:schemeClr val="bg2">
                <a:lumMod val="75000"/>
              </a:schemeClr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4849</TotalTime>
  <Words>405</Words>
  <Application>Microsoft Office PowerPoint</Application>
  <PresentationFormat>Экран (4:3)</PresentationFormat>
  <Paragraphs>135</Paragraphs>
  <Slides>15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Лист</vt:lpstr>
      <vt:lpstr>Об итогах экономического и социального развития  Чувашской Республики  в первом полугодии 2012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Развитие потребительского рынка  (в %  к соответствующему периоду предыдущего года)</vt:lpstr>
      <vt:lpstr>Презентация PowerPoint</vt:lpstr>
      <vt:lpstr>Презентация PowerPoint</vt:lpstr>
      <vt:lpstr>Презентация PowerPoint</vt:lpstr>
      <vt:lpstr>Презентация PowerPoint</vt:lpstr>
      <vt:lpstr>Об итогах экономического и социального развития  Чувашской Республики  в первом полугодии 2012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ОМ</dc:creator>
  <cp:lastModifiedBy>economy26 (Иванова С.А.)</cp:lastModifiedBy>
  <cp:revision>412</cp:revision>
  <cp:lastPrinted>2012-08-21T05:58:26Z</cp:lastPrinted>
  <dcterms:created xsi:type="dcterms:W3CDTF">2011-09-23T06:24:52Z</dcterms:created>
  <dcterms:modified xsi:type="dcterms:W3CDTF">2012-08-21T12:24:16Z</dcterms:modified>
</cp:coreProperties>
</file>